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Montserrat Classic" panose="020B0604020202020204" charset="0"/>
      <p:regular r:id="rId15"/>
    </p:embeddedFont>
    <p:embeddedFont>
      <p:font typeface="Montserrat Classic Bold" panose="020B0604020202020204" charset="0"/>
      <p:regular r:id="rId16"/>
    </p:embeddedFont>
    <p:embeddedFont>
      <p:font typeface="Open Sans Extra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142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3968745" y="3023266"/>
            <a:ext cx="10350510" cy="4175099"/>
          </a:xfrm>
          <a:prstGeom prst="rect">
            <a:avLst/>
          </a:prstGeom>
        </p:spPr>
        <p:txBody>
          <a:bodyPr lIns="0" tIns="0" rIns="0" bIns="0" rtlCol="0" anchor="t">
            <a:spAutoFit/>
          </a:bodyPr>
          <a:lstStyle/>
          <a:p>
            <a:pPr algn="ctr">
              <a:lnSpc>
                <a:spcPts val="13946"/>
              </a:lnSpc>
            </a:pPr>
            <a:r>
              <a:rPr lang="en-US" sz="15495">
                <a:solidFill>
                  <a:srgbClr val="051D40"/>
                </a:solidFill>
                <a:latin typeface="Open Sans Extra Bold"/>
                <a:ea typeface="Open Sans Extra Bold"/>
                <a:cs typeface="Open Sans Extra Bold"/>
                <a:sym typeface="Open Sans Extra Bold"/>
              </a:rPr>
              <a:t>Frisking </a:t>
            </a:r>
          </a:p>
          <a:p>
            <a:pPr algn="ctr">
              <a:lnSpc>
                <a:spcPts val="21694"/>
              </a:lnSpc>
              <a:spcBef>
                <a:spcPct val="0"/>
              </a:spcBef>
            </a:pPr>
            <a:r>
              <a:rPr lang="en-US" sz="15495">
                <a:solidFill>
                  <a:srgbClr val="051D40"/>
                </a:solidFill>
                <a:latin typeface="Open Sans Extra Bold"/>
                <a:ea typeface="Open Sans Extra Bold"/>
                <a:cs typeface="Open Sans Extra Bold"/>
                <a:sym typeface="Open Sans Extra Bold"/>
              </a:rPr>
              <a:t>Detection</a:t>
            </a:r>
          </a:p>
        </p:txBody>
      </p:sp>
      <p:grpSp>
        <p:nvGrpSpPr>
          <p:cNvPr id="3" name="Group 3"/>
          <p:cNvGrpSpPr/>
          <p:nvPr/>
        </p:nvGrpSpPr>
        <p:grpSpPr>
          <a:xfrm>
            <a:off x="15894044" y="-1150416"/>
            <a:ext cx="3735531" cy="373553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297766" y="7639749"/>
            <a:ext cx="4169638" cy="416963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6305860" y="-99702"/>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867766" y="-1614217"/>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871308" y="3009900"/>
            <a:ext cx="12835291" cy="4416594"/>
          </a:xfrm>
          <a:prstGeom prst="rect">
            <a:avLst/>
          </a:prstGeom>
        </p:spPr>
        <p:txBody>
          <a:bodyPr wrap="square" lIns="0" tIns="0" rIns="0" bIns="0" rtlCol="0" anchor="t">
            <a:spAutoFit/>
          </a:bodyPr>
          <a:lstStyle/>
          <a:p>
            <a:pPr marL="0" lvl="0" indent="0" algn="just">
              <a:lnSpc>
                <a:spcPts val="4980"/>
              </a:lnSpc>
              <a:spcBef>
                <a:spcPct val="0"/>
              </a:spcBef>
            </a:pPr>
            <a:r>
              <a:rPr lang="en-US" sz="3557" spc="160" dirty="0">
                <a:solidFill>
                  <a:srgbClr val="2A2E3A"/>
                </a:solidFill>
                <a:latin typeface="Montserrat Classic"/>
                <a:ea typeface="Montserrat Classic"/>
                <a:cs typeface="Montserrat Classic"/>
                <a:sym typeface="Montserrat Classic"/>
              </a:rPr>
              <a:t>Ensuring safety in retail and high-security areas is crucial. Frisking by security guards is a vital measure to detect concealed weapons or contraband. However, manual monitoring can be prone to oversight. Our project uses machine learning to detect if frisking occurred, ensuring consistent security protocols and enhancing overall safety.</a:t>
            </a:r>
          </a:p>
        </p:txBody>
      </p:sp>
      <p:sp>
        <p:nvSpPr>
          <p:cNvPr id="9" name="TextBox 9"/>
          <p:cNvSpPr txBox="1"/>
          <p:nvPr/>
        </p:nvSpPr>
        <p:spPr>
          <a:xfrm>
            <a:off x="2971800" y="692952"/>
            <a:ext cx="9215417" cy="1078156"/>
          </a:xfrm>
          <a:prstGeom prst="rect">
            <a:avLst/>
          </a:prstGeom>
        </p:spPr>
        <p:txBody>
          <a:bodyPr lIns="0" tIns="0" rIns="0" bIns="0" rtlCol="0" anchor="t">
            <a:spAutoFit/>
          </a:bodyPr>
          <a:lstStyle/>
          <a:p>
            <a:pPr marL="0" lvl="0" indent="0" algn="l">
              <a:lnSpc>
                <a:spcPts val="8496"/>
              </a:lnSpc>
              <a:spcBef>
                <a:spcPct val="0"/>
              </a:spcBef>
            </a:pPr>
            <a:r>
              <a:rPr lang="en-US" sz="7080" spc="254" dirty="0">
                <a:solidFill>
                  <a:srgbClr val="2A2E3A"/>
                </a:solidFill>
                <a:latin typeface="Montserrat Classic Bold"/>
                <a:ea typeface="Montserrat Classic Bold"/>
                <a:cs typeface="Montserrat Classic Bold"/>
                <a:sym typeface="Montserrat Classic Bold"/>
              </a:rPr>
              <a:t>Introduction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6305860" y="-99702"/>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2150072" y="-1872070"/>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420899" y="1805428"/>
            <a:ext cx="11849932" cy="614481"/>
          </a:xfrm>
          <a:prstGeom prst="rect">
            <a:avLst/>
          </a:prstGeom>
        </p:spPr>
        <p:txBody>
          <a:bodyPr lIns="0" tIns="0" rIns="0" bIns="0" rtlCol="0" anchor="t">
            <a:spAutoFit/>
          </a:bodyPr>
          <a:lstStyle/>
          <a:p>
            <a:pPr marL="768135" lvl="1" indent="-384067" algn="just">
              <a:lnSpc>
                <a:spcPts val="4980"/>
              </a:lnSpc>
              <a:spcBef>
                <a:spcPct val="0"/>
              </a:spcBef>
              <a:buAutoNum type="arabicPeriod"/>
            </a:pPr>
            <a:r>
              <a:rPr lang="en-US" sz="3557" spc="160" dirty="0">
                <a:solidFill>
                  <a:srgbClr val="2A2E3A"/>
                </a:solidFill>
                <a:latin typeface="Montserrat Classic Bold"/>
                <a:ea typeface="Montserrat Classic Bold"/>
                <a:cs typeface="Montserrat Classic Bold"/>
                <a:sym typeface="Montserrat Classic Bold"/>
              </a:rPr>
              <a:t>Use of Detectron + RNN Model</a:t>
            </a:r>
          </a:p>
        </p:txBody>
      </p:sp>
      <p:sp>
        <p:nvSpPr>
          <p:cNvPr id="9" name="TextBox 9"/>
          <p:cNvSpPr txBox="1"/>
          <p:nvPr/>
        </p:nvSpPr>
        <p:spPr>
          <a:xfrm>
            <a:off x="2790299" y="253548"/>
            <a:ext cx="9215417" cy="1078156"/>
          </a:xfrm>
          <a:prstGeom prst="rect">
            <a:avLst/>
          </a:prstGeom>
        </p:spPr>
        <p:txBody>
          <a:bodyPr lIns="0" tIns="0" rIns="0" bIns="0" rtlCol="0" anchor="t">
            <a:spAutoFit/>
          </a:bodyPr>
          <a:lstStyle/>
          <a:p>
            <a:pPr marL="0" lvl="0" indent="0" algn="l">
              <a:lnSpc>
                <a:spcPts val="8496"/>
              </a:lnSpc>
              <a:spcBef>
                <a:spcPct val="0"/>
              </a:spcBef>
            </a:pPr>
            <a:r>
              <a:rPr lang="en-US" sz="7080" spc="254">
                <a:solidFill>
                  <a:srgbClr val="2A2E3A"/>
                </a:solidFill>
                <a:latin typeface="Montserrat Classic Bold"/>
                <a:ea typeface="Montserrat Classic Bold"/>
                <a:cs typeface="Montserrat Classic Bold"/>
                <a:sym typeface="Montserrat Classic Bold"/>
              </a:rPr>
              <a:t>Approach </a:t>
            </a:r>
          </a:p>
        </p:txBody>
      </p:sp>
      <p:sp>
        <p:nvSpPr>
          <p:cNvPr id="10" name="TextBox 10"/>
          <p:cNvSpPr txBox="1"/>
          <p:nvPr/>
        </p:nvSpPr>
        <p:spPr>
          <a:xfrm>
            <a:off x="1744682" y="2646461"/>
            <a:ext cx="13800118" cy="2340641"/>
          </a:xfrm>
          <a:prstGeom prst="rect">
            <a:avLst/>
          </a:prstGeom>
        </p:spPr>
        <p:txBody>
          <a:bodyPr wrap="square" lIns="0" tIns="0" rIns="0" bIns="0" rtlCol="0" anchor="t">
            <a:spAutoFit/>
          </a:bodyPr>
          <a:lstStyle/>
          <a:p>
            <a:pPr marL="0" lvl="0" indent="0" algn="just">
              <a:lnSpc>
                <a:spcPts val="3080"/>
              </a:lnSpc>
              <a:spcBef>
                <a:spcPct val="0"/>
              </a:spcBef>
            </a:pPr>
            <a:r>
              <a:rPr lang="en-US" sz="2200" spc="99" dirty="0">
                <a:solidFill>
                  <a:srgbClr val="2A2E3A"/>
                </a:solidFill>
                <a:latin typeface="Montserrat Classic"/>
                <a:ea typeface="Montserrat Classic"/>
                <a:cs typeface="Montserrat Classic"/>
                <a:sym typeface="Montserrat Classic"/>
              </a:rPr>
              <a:t>Utilizing an RNN model to classify sequences of keypoints from video frames to detect frisking. The process involves loading and preprocessing keypoints data from a JSON file, ensuring the correct sequence length and format. The data is split into training and tests sets, and an RNN model with LTSM layer, dropout, and dense layer trained using categorical cross entropy loss and Adam optimizer. The model’s performance is evaluated on test set and weights are saved.</a:t>
            </a:r>
          </a:p>
        </p:txBody>
      </p:sp>
      <p:sp>
        <p:nvSpPr>
          <p:cNvPr id="11" name="TextBox 11"/>
          <p:cNvSpPr txBox="1"/>
          <p:nvPr/>
        </p:nvSpPr>
        <p:spPr>
          <a:xfrm>
            <a:off x="1744682" y="5244055"/>
            <a:ext cx="13651262" cy="1736725"/>
          </a:xfrm>
          <a:prstGeom prst="rect">
            <a:avLst/>
          </a:prstGeom>
        </p:spPr>
        <p:txBody>
          <a:bodyPr wrap="square" lIns="0" tIns="0" rIns="0" bIns="0" rtlCol="0" anchor="t">
            <a:spAutoFit/>
          </a:bodyPr>
          <a:lstStyle/>
          <a:p>
            <a:pPr marL="0" lvl="0" indent="0" algn="just">
              <a:lnSpc>
                <a:spcPts val="3499"/>
              </a:lnSpc>
              <a:spcBef>
                <a:spcPct val="0"/>
              </a:spcBef>
            </a:pPr>
            <a:r>
              <a:rPr lang="en-US" sz="2499" spc="112" dirty="0">
                <a:solidFill>
                  <a:srgbClr val="2A2E3A"/>
                </a:solidFill>
                <a:latin typeface="Montserrat Classic Bold"/>
                <a:ea typeface="Montserrat Classic Bold"/>
                <a:cs typeface="Montserrat Classic Bold"/>
                <a:sym typeface="Montserrat Classic Bold"/>
              </a:rPr>
              <a:t>Challenges - </a:t>
            </a:r>
            <a:r>
              <a:rPr lang="en-US" sz="2499" spc="112" dirty="0">
                <a:solidFill>
                  <a:srgbClr val="2A2E3A"/>
                </a:solidFill>
                <a:latin typeface="Montserrat Classic"/>
                <a:ea typeface="Montserrat Classic"/>
                <a:cs typeface="Montserrat Classic"/>
                <a:sym typeface="Montserrat Classic"/>
              </a:rPr>
              <a:t>The model performed well on the training data, achieving 95% accuracy. However, it did not yield the desired results on the test data and required an infeasibly large amount of training data to achieve acceptable performance levels </a:t>
            </a:r>
          </a:p>
        </p:txBody>
      </p:sp>
      <p:sp>
        <p:nvSpPr>
          <p:cNvPr id="12" name="TextBox 12"/>
          <p:cNvSpPr txBox="1"/>
          <p:nvPr/>
        </p:nvSpPr>
        <p:spPr>
          <a:xfrm>
            <a:off x="1744682" y="7505700"/>
            <a:ext cx="11849932" cy="614481"/>
          </a:xfrm>
          <a:prstGeom prst="rect">
            <a:avLst/>
          </a:prstGeom>
        </p:spPr>
        <p:txBody>
          <a:bodyPr lIns="0" tIns="0" rIns="0" bIns="0" rtlCol="0" anchor="t">
            <a:spAutoFit/>
          </a:bodyPr>
          <a:lstStyle/>
          <a:p>
            <a:pPr algn="just">
              <a:lnSpc>
                <a:spcPts val="4980"/>
              </a:lnSpc>
              <a:spcBef>
                <a:spcPct val="0"/>
              </a:spcBef>
            </a:pPr>
            <a:r>
              <a:rPr lang="en-US" sz="3557" spc="160" dirty="0">
                <a:solidFill>
                  <a:srgbClr val="2A2E3A"/>
                </a:solidFill>
                <a:latin typeface="Montserrat Classic"/>
                <a:ea typeface="Montserrat Classic"/>
                <a:cs typeface="Montserrat Classic"/>
                <a:sym typeface="Montserrat Classic"/>
              </a:rPr>
              <a:t>2. </a:t>
            </a:r>
            <a:r>
              <a:rPr lang="en-US" sz="3557" spc="160" dirty="0">
                <a:solidFill>
                  <a:srgbClr val="2A2E3A"/>
                </a:solidFill>
                <a:latin typeface="Montserrat Classic Bold"/>
                <a:ea typeface="Montserrat Classic Bold"/>
                <a:cs typeface="Montserrat Classic Bold"/>
                <a:sym typeface="Montserrat Classic Bold"/>
              </a:rPr>
              <a:t>Detectron + YOLOv8 </a:t>
            </a:r>
          </a:p>
        </p:txBody>
      </p:sp>
      <p:sp>
        <p:nvSpPr>
          <p:cNvPr id="13" name="TextBox 13"/>
          <p:cNvSpPr txBox="1"/>
          <p:nvPr/>
        </p:nvSpPr>
        <p:spPr>
          <a:xfrm>
            <a:off x="1744682" y="8311627"/>
            <a:ext cx="13800118" cy="1153795"/>
          </a:xfrm>
          <a:prstGeom prst="rect">
            <a:avLst/>
          </a:prstGeom>
        </p:spPr>
        <p:txBody>
          <a:bodyPr wrap="square" lIns="0" tIns="0" rIns="0" bIns="0" rtlCol="0" anchor="t">
            <a:spAutoFit/>
          </a:bodyPr>
          <a:lstStyle/>
          <a:p>
            <a:pPr marL="0" lvl="0" indent="0" algn="just">
              <a:lnSpc>
                <a:spcPts val="3080"/>
              </a:lnSpc>
              <a:spcBef>
                <a:spcPct val="0"/>
              </a:spcBef>
            </a:pPr>
            <a:r>
              <a:rPr lang="en-US" sz="2200" spc="99" dirty="0">
                <a:solidFill>
                  <a:srgbClr val="2A2E3A"/>
                </a:solidFill>
                <a:latin typeface="Montserrat Classic"/>
                <a:ea typeface="Montserrat Classic"/>
                <a:cs typeface="Montserrat Classic"/>
                <a:sym typeface="Montserrat Classic"/>
              </a:rPr>
              <a:t>Detectron combined with YOLO, enhances accuracy by leveraging Detectron’s keypoint detection and YOLO’s robust bounding box validation, ensuring precise identification and verification of frisking actions.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88217" y="9258300"/>
            <a:ext cx="18476217" cy="1028700"/>
            <a:chOff x="0" y="0"/>
            <a:chExt cx="4866164" cy="270933"/>
          </a:xfrm>
        </p:grpSpPr>
        <p:sp>
          <p:nvSpPr>
            <p:cNvPr id="3" name="Freeform 3"/>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145DA0"/>
            </a:solidFill>
            <a:ln cap="sq">
              <a:noFill/>
              <a:prstDash val="solid"/>
              <a:miter/>
            </a:ln>
          </p:spPr>
        </p:sp>
        <p:sp>
          <p:nvSpPr>
            <p:cNvPr id="4" name="TextBox 4"/>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1028700" y="579616"/>
            <a:ext cx="10848050" cy="1076325"/>
          </a:xfrm>
          <a:prstGeom prst="rect">
            <a:avLst/>
          </a:prstGeom>
        </p:spPr>
        <p:txBody>
          <a:bodyPr lIns="0" tIns="0" rIns="0" bIns="0" rtlCol="0" anchor="t">
            <a:spAutoFit/>
          </a:bodyPr>
          <a:lstStyle/>
          <a:p>
            <a:pPr marL="0" lvl="0" indent="0" algn="just">
              <a:lnSpc>
                <a:spcPts val="8455"/>
              </a:lnSpc>
              <a:spcBef>
                <a:spcPct val="0"/>
              </a:spcBef>
            </a:pPr>
            <a:r>
              <a:rPr lang="en-US" sz="7046" spc="253">
                <a:solidFill>
                  <a:srgbClr val="2A2E3A"/>
                </a:solidFill>
                <a:latin typeface="Montserrat Classic Bold"/>
                <a:ea typeface="Montserrat Classic Bold"/>
                <a:cs typeface="Montserrat Classic Bold"/>
                <a:sym typeface="Montserrat Classic Bold"/>
              </a:rPr>
              <a:t>Goals and Objectives</a:t>
            </a:r>
          </a:p>
        </p:txBody>
      </p:sp>
      <p:grpSp>
        <p:nvGrpSpPr>
          <p:cNvPr id="6" name="Group 6"/>
          <p:cNvGrpSpPr/>
          <p:nvPr/>
        </p:nvGrpSpPr>
        <p:grpSpPr>
          <a:xfrm>
            <a:off x="1325468" y="2008641"/>
            <a:ext cx="14879847" cy="1485900"/>
            <a:chOff x="0" y="0"/>
            <a:chExt cx="19839796" cy="1981200"/>
          </a:xfrm>
        </p:grpSpPr>
        <p:sp>
          <p:nvSpPr>
            <p:cNvPr id="7" name="TextBox 7"/>
            <p:cNvSpPr txBox="1"/>
            <p:nvPr/>
          </p:nvSpPr>
          <p:spPr>
            <a:xfrm>
              <a:off x="0" y="-9525"/>
              <a:ext cx="2860426" cy="1990725"/>
            </a:xfrm>
            <a:prstGeom prst="rect">
              <a:avLst/>
            </a:prstGeom>
          </p:spPr>
          <p:txBody>
            <a:bodyPr lIns="0" tIns="0" rIns="0" bIns="0" rtlCol="0" anchor="t">
              <a:spAutoFit/>
            </a:bodyPr>
            <a:lstStyle/>
            <a:p>
              <a:pPr marL="0" lvl="0" indent="0" algn="ctr">
                <a:lnSpc>
                  <a:spcPts val="11700"/>
                </a:lnSpc>
                <a:spcBef>
                  <a:spcPct val="0"/>
                </a:spcBef>
              </a:pPr>
              <a:r>
                <a:rPr lang="en-US" sz="9750">
                  <a:solidFill>
                    <a:srgbClr val="145DA0">
                      <a:alpha val="51765"/>
                    </a:srgbClr>
                  </a:solidFill>
                  <a:latin typeface="Montserrat Classic Bold"/>
                  <a:ea typeface="Montserrat Classic Bold"/>
                  <a:cs typeface="Montserrat Classic Bold"/>
                  <a:sym typeface="Montserrat Classic Bold"/>
                </a:rPr>
                <a:t>01</a:t>
              </a:r>
            </a:p>
          </p:txBody>
        </p:sp>
        <p:sp>
          <p:nvSpPr>
            <p:cNvPr id="8" name="TextBox 8"/>
            <p:cNvSpPr txBox="1"/>
            <p:nvPr/>
          </p:nvSpPr>
          <p:spPr>
            <a:xfrm>
              <a:off x="3485602" y="309154"/>
              <a:ext cx="16354194" cy="1451792"/>
            </a:xfrm>
            <a:prstGeom prst="rect">
              <a:avLst/>
            </a:prstGeom>
          </p:spPr>
          <p:txBody>
            <a:bodyPr lIns="0" tIns="0" rIns="0" bIns="0" rtlCol="0" anchor="t">
              <a:spAutoFit/>
            </a:bodyPr>
            <a:lstStyle/>
            <a:p>
              <a:pPr marL="0" lvl="0" indent="0" algn="just">
                <a:lnSpc>
                  <a:spcPts val="2984"/>
                </a:lnSpc>
                <a:spcBef>
                  <a:spcPct val="0"/>
                </a:spcBef>
              </a:pPr>
              <a:r>
                <a:rPr lang="en-US" sz="2132" spc="46">
                  <a:solidFill>
                    <a:srgbClr val="2A2E3A"/>
                  </a:solidFill>
                  <a:latin typeface="Montserrat Classic"/>
                  <a:ea typeface="Montserrat Classic"/>
                  <a:cs typeface="Montserrat Classic"/>
                  <a:sym typeface="Montserrat Classic"/>
                </a:rPr>
                <a:t>Extract individual frames from the video, then pass each frame to the Detectron2 model to detect individuals. Save the coordinates of the bounding boxes for each detected person into a JSON file.</a:t>
              </a:r>
            </a:p>
          </p:txBody>
        </p:sp>
      </p:grpSp>
      <p:grpSp>
        <p:nvGrpSpPr>
          <p:cNvPr id="9" name="Group 9"/>
          <p:cNvGrpSpPr/>
          <p:nvPr/>
        </p:nvGrpSpPr>
        <p:grpSpPr>
          <a:xfrm>
            <a:off x="1325468" y="3536972"/>
            <a:ext cx="14879847" cy="2174694"/>
            <a:chOff x="0" y="0"/>
            <a:chExt cx="19839796" cy="2899592"/>
          </a:xfrm>
        </p:grpSpPr>
        <p:sp>
          <p:nvSpPr>
            <p:cNvPr id="10" name="TextBox 10"/>
            <p:cNvSpPr txBox="1"/>
            <p:nvPr/>
          </p:nvSpPr>
          <p:spPr>
            <a:xfrm>
              <a:off x="0" y="277901"/>
              <a:ext cx="2797559" cy="1990725"/>
            </a:xfrm>
            <a:prstGeom prst="rect">
              <a:avLst/>
            </a:prstGeom>
          </p:spPr>
          <p:txBody>
            <a:bodyPr lIns="0" tIns="0" rIns="0" bIns="0" rtlCol="0" anchor="t">
              <a:spAutoFit/>
            </a:bodyPr>
            <a:lstStyle/>
            <a:p>
              <a:pPr marL="0" lvl="0" indent="0" algn="ctr">
                <a:lnSpc>
                  <a:spcPts val="11700"/>
                </a:lnSpc>
                <a:spcBef>
                  <a:spcPct val="0"/>
                </a:spcBef>
              </a:pPr>
              <a:r>
                <a:rPr lang="en-US" sz="9750">
                  <a:solidFill>
                    <a:srgbClr val="145DA0">
                      <a:alpha val="51765"/>
                    </a:srgbClr>
                  </a:solidFill>
                  <a:latin typeface="Montserrat Classic Bold"/>
                  <a:ea typeface="Montserrat Classic Bold"/>
                  <a:cs typeface="Montserrat Classic Bold"/>
                  <a:sym typeface="Montserrat Classic Bold"/>
                </a:rPr>
                <a:t>02</a:t>
              </a:r>
            </a:p>
          </p:txBody>
        </p:sp>
        <p:sp>
          <p:nvSpPr>
            <p:cNvPr id="11" name="TextBox 11"/>
            <p:cNvSpPr txBox="1"/>
            <p:nvPr/>
          </p:nvSpPr>
          <p:spPr>
            <a:xfrm>
              <a:off x="3408994" y="-38100"/>
              <a:ext cx="16430802" cy="2937692"/>
            </a:xfrm>
            <a:prstGeom prst="rect">
              <a:avLst/>
            </a:prstGeom>
          </p:spPr>
          <p:txBody>
            <a:bodyPr lIns="0" tIns="0" rIns="0" bIns="0" rtlCol="0" anchor="t">
              <a:spAutoFit/>
            </a:bodyPr>
            <a:lstStyle/>
            <a:p>
              <a:pPr algn="l">
                <a:lnSpc>
                  <a:spcPts val="2984"/>
                </a:lnSpc>
              </a:pPr>
              <a:endParaRPr/>
            </a:p>
            <a:p>
              <a:pPr algn="just">
                <a:lnSpc>
                  <a:spcPts val="2984"/>
                </a:lnSpc>
              </a:pPr>
              <a:r>
                <a:rPr lang="en-US" sz="2132" spc="46">
                  <a:solidFill>
                    <a:srgbClr val="2A2E3A"/>
                  </a:solidFill>
                  <a:latin typeface="Montserrat Classic"/>
                  <a:ea typeface="Montserrat Classic"/>
                  <a:cs typeface="Montserrat Classic"/>
                  <a:sym typeface="Montserrat Classic"/>
                </a:rPr>
                <a:t>Utilize a pre-trained YOLOv8 model for person detection to validate the bounding box detections from Detectron2. Filter the bounding boxes to retain only the accurate detections and discard any erroneous data. Save the verified bounding box coordinates to a JSON file.</a:t>
              </a:r>
            </a:p>
            <a:p>
              <a:pPr marL="0" lvl="0" indent="0" algn="just">
                <a:lnSpc>
                  <a:spcPts val="2984"/>
                </a:lnSpc>
                <a:spcBef>
                  <a:spcPct val="0"/>
                </a:spcBef>
              </a:pPr>
              <a:endParaRPr lang="en-US" sz="2132" spc="46">
                <a:solidFill>
                  <a:srgbClr val="2A2E3A"/>
                </a:solidFill>
                <a:latin typeface="Montserrat Classic"/>
                <a:ea typeface="Montserrat Classic"/>
                <a:cs typeface="Montserrat Classic"/>
                <a:sym typeface="Montserrat Classic"/>
              </a:endParaRPr>
            </a:p>
          </p:txBody>
        </p:sp>
      </p:grpSp>
      <p:sp>
        <p:nvSpPr>
          <p:cNvPr id="12" name="TextBox 12"/>
          <p:cNvSpPr txBox="1"/>
          <p:nvPr/>
        </p:nvSpPr>
        <p:spPr>
          <a:xfrm>
            <a:off x="1325468" y="5554484"/>
            <a:ext cx="2179785" cy="1495425"/>
          </a:xfrm>
          <a:prstGeom prst="rect">
            <a:avLst/>
          </a:prstGeom>
        </p:spPr>
        <p:txBody>
          <a:bodyPr lIns="0" tIns="0" rIns="0" bIns="0" rtlCol="0" anchor="t">
            <a:spAutoFit/>
          </a:bodyPr>
          <a:lstStyle/>
          <a:p>
            <a:pPr marL="0" lvl="0" indent="0" algn="ctr">
              <a:lnSpc>
                <a:spcPts val="11700"/>
              </a:lnSpc>
              <a:spcBef>
                <a:spcPct val="0"/>
              </a:spcBef>
            </a:pPr>
            <a:r>
              <a:rPr lang="en-US" sz="9750">
                <a:solidFill>
                  <a:srgbClr val="145DA0">
                    <a:alpha val="51765"/>
                  </a:srgbClr>
                </a:solidFill>
                <a:latin typeface="Montserrat Classic Bold"/>
                <a:ea typeface="Montserrat Classic Bold"/>
                <a:cs typeface="Montserrat Classic Bold"/>
                <a:sym typeface="Montserrat Classic Bold"/>
              </a:rPr>
              <a:t>03</a:t>
            </a:r>
          </a:p>
        </p:txBody>
      </p:sp>
      <p:sp>
        <p:nvSpPr>
          <p:cNvPr id="13" name="TextBox 13"/>
          <p:cNvSpPr txBox="1"/>
          <p:nvPr/>
        </p:nvSpPr>
        <p:spPr>
          <a:xfrm>
            <a:off x="1325468" y="7155455"/>
            <a:ext cx="2179785" cy="1495425"/>
          </a:xfrm>
          <a:prstGeom prst="rect">
            <a:avLst/>
          </a:prstGeom>
        </p:spPr>
        <p:txBody>
          <a:bodyPr lIns="0" tIns="0" rIns="0" bIns="0" rtlCol="0" anchor="t">
            <a:spAutoFit/>
          </a:bodyPr>
          <a:lstStyle/>
          <a:p>
            <a:pPr marL="0" lvl="0" indent="0" algn="ctr">
              <a:lnSpc>
                <a:spcPts val="11700"/>
              </a:lnSpc>
              <a:spcBef>
                <a:spcPct val="0"/>
              </a:spcBef>
            </a:pPr>
            <a:r>
              <a:rPr lang="en-US" sz="9750">
                <a:solidFill>
                  <a:srgbClr val="145DA0">
                    <a:alpha val="51765"/>
                  </a:srgbClr>
                </a:solidFill>
                <a:latin typeface="Montserrat Classic Bold"/>
                <a:ea typeface="Montserrat Classic Bold"/>
                <a:cs typeface="Montserrat Classic Bold"/>
                <a:sym typeface="Montserrat Classic Bold"/>
              </a:rPr>
              <a:t>04</a:t>
            </a:r>
          </a:p>
        </p:txBody>
      </p:sp>
      <p:sp>
        <p:nvSpPr>
          <p:cNvPr id="14" name="TextBox 14"/>
          <p:cNvSpPr txBox="1"/>
          <p:nvPr/>
        </p:nvSpPr>
        <p:spPr>
          <a:xfrm>
            <a:off x="3985262" y="6108930"/>
            <a:ext cx="12459106" cy="348434"/>
          </a:xfrm>
          <a:prstGeom prst="rect">
            <a:avLst/>
          </a:prstGeom>
        </p:spPr>
        <p:txBody>
          <a:bodyPr lIns="0" tIns="0" rIns="0" bIns="0" rtlCol="0" anchor="t">
            <a:spAutoFit/>
          </a:bodyPr>
          <a:lstStyle/>
          <a:p>
            <a:pPr marL="0" lvl="0" indent="0" algn="l">
              <a:lnSpc>
                <a:spcPts val="2844"/>
              </a:lnSpc>
              <a:spcBef>
                <a:spcPct val="0"/>
              </a:spcBef>
            </a:pPr>
            <a:r>
              <a:rPr lang="en-US" sz="2032" spc="44">
                <a:solidFill>
                  <a:srgbClr val="2A2E3A"/>
                </a:solidFill>
                <a:latin typeface="Montserrat Classic"/>
                <a:ea typeface="Montserrat Classic"/>
                <a:cs typeface="Montserrat Classic"/>
                <a:sym typeface="Montserrat Classic"/>
              </a:rPr>
              <a:t>Extract keypoints that fall within the bounding boxes and plot them on each frame.</a:t>
            </a:r>
          </a:p>
        </p:txBody>
      </p:sp>
      <p:sp>
        <p:nvSpPr>
          <p:cNvPr id="15" name="TextBox 15"/>
          <p:cNvSpPr txBox="1"/>
          <p:nvPr/>
        </p:nvSpPr>
        <p:spPr>
          <a:xfrm>
            <a:off x="3985262" y="7357476"/>
            <a:ext cx="12003138" cy="1053284"/>
          </a:xfrm>
          <a:prstGeom prst="rect">
            <a:avLst/>
          </a:prstGeom>
        </p:spPr>
        <p:txBody>
          <a:bodyPr lIns="0" tIns="0" rIns="0" bIns="0" rtlCol="0" anchor="t">
            <a:spAutoFit/>
          </a:bodyPr>
          <a:lstStyle/>
          <a:p>
            <a:pPr marL="0" lvl="0" indent="0" algn="just">
              <a:lnSpc>
                <a:spcPts val="2844"/>
              </a:lnSpc>
              <a:spcBef>
                <a:spcPct val="0"/>
              </a:spcBef>
            </a:pPr>
            <a:r>
              <a:rPr lang="en-US" sz="2032" spc="44">
                <a:solidFill>
                  <a:srgbClr val="2A2E3A"/>
                </a:solidFill>
                <a:latin typeface="Montserrat Classic"/>
                <a:ea typeface="Montserrat Classic"/>
                <a:cs typeface="Montserrat Classic"/>
                <a:sym typeface="Montserrat Classic"/>
              </a:rPr>
              <a:t>Analyze the angles formed by the arms to determine whether frisking has occurred in each frame. Based on this analysis, classify each frame as either "Frisked" or "Not Frisked." Compile the annotated frames into a final video.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280917" cy="10287000"/>
            <a:chOff x="0" y="0"/>
            <a:chExt cx="617987" cy="2787141"/>
          </a:xfrm>
        </p:grpSpPr>
        <p:sp>
          <p:nvSpPr>
            <p:cNvPr id="3" name="Freeform 3"/>
            <p:cNvSpPr/>
            <p:nvPr/>
          </p:nvSpPr>
          <p:spPr>
            <a:xfrm>
              <a:off x="0" y="0"/>
              <a:ext cx="617987" cy="2787141"/>
            </a:xfrm>
            <a:custGeom>
              <a:avLst/>
              <a:gdLst/>
              <a:ahLst/>
              <a:cxnLst/>
              <a:rect l="l" t="t" r="r" b="b"/>
              <a:pathLst>
                <a:path w="617987" h="2787141">
                  <a:moveTo>
                    <a:pt x="0" y="0"/>
                  </a:moveTo>
                  <a:lnTo>
                    <a:pt x="617987" y="0"/>
                  </a:lnTo>
                  <a:lnTo>
                    <a:pt x="617987" y="2787141"/>
                  </a:lnTo>
                  <a:lnTo>
                    <a:pt x="0" y="2787141"/>
                  </a:lnTo>
                  <a:close/>
                </a:path>
              </a:pathLst>
            </a:custGeom>
            <a:solidFill>
              <a:srgbClr val="145DA0"/>
            </a:solidFill>
          </p:spPr>
        </p:sp>
        <p:sp>
          <p:nvSpPr>
            <p:cNvPr id="4" name="TextBox 4"/>
            <p:cNvSpPr txBox="1"/>
            <p:nvPr/>
          </p:nvSpPr>
          <p:spPr>
            <a:xfrm>
              <a:off x="0" y="-47625"/>
              <a:ext cx="617987" cy="2834766"/>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919542" y="547312"/>
            <a:ext cx="8148725" cy="1085850"/>
          </a:xfrm>
          <a:prstGeom prst="rect">
            <a:avLst/>
          </a:prstGeom>
        </p:spPr>
        <p:txBody>
          <a:bodyPr lIns="0" tIns="0" rIns="0" bIns="0" rtlCol="0" anchor="t">
            <a:spAutoFit/>
          </a:bodyPr>
          <a:lstStyle/>
          <a:p>
            <a:pPr marL="0" lvl="0" indent="0" algn="l">
              <a:lnSpc>
                <a:spcPts val="8519"/>
              </a:lnSpc>
              <a:spcBef>
                <a:spcPct val="0"/>
              </a:spcBef>
            </a:pPr>
            <a:r>
              <a:rPr lang="en-US" sz="7099" spc="255">
                <a:solidFill>
                  <a:srgbClr val="2A2E3A"/>
                </a:solidFill>
                <a:latin typeface="Montserrat Classic Bold"/>
                <a:ea typeface="Montserrat Classic Bold"/>
                <a:cs typeface="Montserrat Classic Bold"/>
                <a:sym typeface="Montserrat Classic Bold"/>
              </a:rPr>
              <a:t>Tech Stack</a:t>
            </a:r>
          </a:p>
        </p:txBody>
      </p:sp>
      <p:sp>
        <p:nvSpPr>
          <p:cNvPr id="6" name="TextBox 6"/>
          <p:cNvSpPr txBox="1"/>
          <p:nvPr/>
        </p:nvSpPr>
        <p:spPr>
          <a:xfrm>
            <a:off x="3427312" y="3089554"/>
            <a:ext cx="13200823" cy="1244239"/>
          </a:xfrm>
          <a:prstGeom prst="rect">
            <a:avLst/>
          </a:prstGeom>
        </p:spPr>
        <p:txBody>
          <a:bodyPr lIns="0" tIns="0" rIns="0" bIns="0" rtlCol="0" anchor="t">
            <a:spAutoFit/>
          </a:bodyPr>
          <a:lstStyle/>
          <a:p>
            <a:pPr marL="0" lvl="0" indent="0" algn="just">
              <a:lnSpc>
                <a:spcPts val="3344"/>
              </a:lnSpc>
              <a:spcBef>
                <a:spcPct val="0"/>
              </a:spcBef>
            </a:pPr>
            <a:r>
              <a:rPr lang="en-US" sz="2389" spc="107" dirty="0">
                <a:solidFill>
                  <a:srgbClr val="051D40"/>
                </a:solidFill>
                <a:latin typeface="Montserrat Classic"/>
                <a:ea typeface="Montserrat Classic"/>
                <a:cs typeface="Montserrat Classic"/>
                <a:sym typeface="Montserrat Classic"/>
              </a:rPr>
              <a:t>Used to detect bounding boxes for human detection, serves as a validation step to improve the accuracy of Detectron's detections by comparing and filtering bounding boxes based on their overlap, ensuring more reliable results</a:t>
            </a:r>
          </a:p>
        </p:txBody>
      </p:sp>
      <p:grpSp>
        <p:nvGrpSpPr>
          <p:cNvPr id="7" name="Group 7"/>
          <p:cNvGrpSpPr/>
          <p:nvPr/>
        </p:nvGrpSpPr>
        <p:grpSpPr>
          <a:xfrm>
            <a:off x="-196539" y="2342875"/>
            <a:ext cx="3467869" cy="1367718"/>
            <a:chOff x="0" y="0"/>
            <a:chExt cx="4623826" cy="1823624"/>
          </a:xfrm>
        </p:grpSpPr>
        <p:grpSp>
          <p:nvGrpSpPr>
            <p:cNvPr id="8" name="Group 8"/>
            <p:cNvGrpSpPr/>
            <p:nvPr/>
          </p:nvGrpSpPr>
          <p:grpSpPr>
            <a:xfrm>
              <a:off x="4034639" y="0"/>
              <a:ext cx="589186" cy="1823624"/>
              <a:chOff x="0" y="0"/>
              <a:chExt cx="847440" cy="2622960"/>
            </a:xfrm>
          </p:grpSpPr>
          <p:sp>
            <p:nvSpPr>
              <p:cNvPr id="9" name="Freeform 9"/>
              <p:cNvSpPr/>
              <p:nvPr/>
            </p:nvSpPr>
            <p:spPr>
              <a:xfrm>
                <a:off x="0" y="0"/>
                <a:ext cx="847471" cy="2622931"/>
              </a:xfrm>
              <a:custGeom>
                <a:avLst/>
                <a:gdLst/>
                <a:ahLst/>
                <a:cxnLst/>
                <a:rect l="l" t="t" r="r" b="b"/>
                <a:pathLst>
                  <a:path w="847471" h="2622931">
                    <a:moveTo>
                      <a:pt x="243205" y="2622931"/>
                    </a:moveTo>
                    <a:lnTo>
                      <a:pt x="0" y="2622931"/>
                    </a:lnTo>
                    <a:lnTo>
                      <a:pt x="596646" y="1315339"/>
                    </a:lnTo>
                    <a:lnTo>
                      <a:pt x="0" y="0"/>
                    </a:lnTo>
                    <a:lnTo>
                      <a:pt x="243205" y="0"/>
                    </a:lnTo>
                    <a:lnTo>
                      <a:pt x="847471" y="1315339"/>
                    </a:lnTo>
                    <a:lnTo>
                      <a:pt x="243205" y="2622931"/>
                    </a:lnTo>
                    <a:close/>
                  </a:path>
                </a:pathLst>
              </a:custGeom>
              <a:solidFill>
                <a:srgbClr val="47C5FB"/>
              </a:solidFill>
            </p:spPr>
          </p:sp>
        </p:grpSp>
        <p:grpSp>
          <p:nvGrpSpPr>
            <p:cNvPr id="10" name="Group 10"/>
            <p:cNvGrpSpPr/>
            <p:nvPr/>
          </p:nvGrpSpPr>
          <p:grpSpPr>
            <a:xfrm>
              <a:off x="0" y="0"/>
              <a:ext cx="4321442" cy="1823624"/>
              <a:chOff x="0" y="0"/>
              <a:chExt cx="1838524" cy="775847"/>
            </a:xfrm>
          </p:grpSpPr>
          <p:sp>
            <p:nvSpPr>
              <p:cNvPr id="11" name="Freeform 11"/>
              <p:cNvSpPr/>
              <p:nvPr/>
            </p:nvSpPr>
            <p:spPr>
              <a:xfrm>
                <a:off x="0" y="0"/>
                <a:ext cx="1838524" cy="775847"/>
              </a:xfrm>
              <a:custGeom>
                <a:avLst/>
                <a:gdLst/>
                <a:ahLst/>
                <a:cxnLst/>
                <a:rect l="l" t="t" r="r" b="b"/>
                <a:pathLst>
                  <a:path w="1838524" h="775847">
                    <a:moveTo>
                      <a:pt x="1635324" y="0"/>
                    </a:moveTo>
                    <a:lnTo>
                      <a:pt x="0" y="0"/>
                    </a:lnTo>
                    <a:lnTo>
                      <a:pt x="0" y="775847"/>
                    </a:lnTo>
                    <a:lnTo>
                      <a:pt x="1635324" y="775847"/>
                    </a:lnTo>
                    <a:lnTo>
                      <a:pt x="1838524" y="387923"/>
                    </a:lnTo>
                    <a:lnTo>
                      <a:pt x="1635324" y="0"/>
                    </a:lnTo>
                    <a:close/>
                  </a:path>
                </a:pathLst>
              </a:custGeom>
              <a:solidFill>
                <a:srgbClr val="47C5FB"/>
              </a:solidFill>
            </p:spPr>
          </p:sp>
          <p:sp>
            <p:nvSpPr>
              <p:cNvPr id="12" name="TextBox 12"/>
              <p:cNvSpPr txBox="1"/>
              <p:nvPr/>
            </p:nvSpPr>
            <p:spPr>
              <a:xfrm>
                <a:off x="0" y="-47625"/>
                <a:ext cx="1724224" cy="823472"/>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238196" y="-180975"/>
              <a:ext cx="2496350" cy="2004599"/>
            </a:xfrm>
            <a:prstGeom prst="rect">
              <a:avLst/>
            </a:prstGeom>
          </p:spPr>
          <p:txBody>
            <a:bodyPr lIns="0" tIns="0" rIns="0" bIns="0" rtlCol="0" anchor="t">
              <a:spAutoFit/>
            </a:bodyPr>
            <a:lstStyle/>
            <a:p>
              <a:pPr marL="0" lvl="0" indent="0" algn="ctr">
                <a:lnSpc>
                  <a:spcPts val="12619"/>
                </a:lnSpc>
                <a:spcBef>
                  <a:spcPct val="0"/>
                </a:spcBef>
              </a:pPr>
              <a:r>
                <a:rPr lang="en-US" sz="9013" spc="405">
                  <a:solidFill>
                    <a:srgbClr val="FFFFFF"/>
                  </a:solidFill>
                  <a:latin typeface="Montserrat Classic Bold"/>
                  <a:ea typeface="Montserrat Classic Bold"/>
                  <a:cs typeface="Montserrat Classic Bold"/>
                  <a:sym typeface="Montserrat Classic Bold"/>
                </a:rPr>
                <a:t>01</a:t>
              </a:r>
            </a:p>
          </p:txBody>
        </p:sp>
      </p:grpSp>
      <p:sp>
        <p:nvSpPr>
          <p:cNvPr id="14" name="TextBox 14"/>
          <p:cNvSpPr txBox="1"/>
          <p:nvPr/>
        </p:nvSpPr>
        <p:spPr>
          <a:xfrm>
            <a:off x="3427312" y="2289301"/>
            <a:ext cx="4324431" cy="623132"/>
          </a:xfrm>
          <a:prstGeom prst="rect">
            <a:avLst/>
          </a:prstGeom>
        </p:spPr>
        <p:txBody>
          <a:bodyPr lIns="0" tIns="0" rIns="0" bIns="0" rtlCol="0" anchor="t">
            <a:spAutoFit/>
          </a:bodyPr>
          <a:lstStyle/>
          <a:p>
            <a:pPr marL="0" lvl="0" indent="0" algn="l">
              <a:lnSpc>
                <a:spcPts val="5029"/>
              </a:lnSpc>
              <a:spcBef>
                <a:spcPct val="0"/>
              </a:spcBef>
            </a:pPr>
            <a:r>
              <a:rPr lang="en-US" sz="3592" spc="161">
                <a:solidFill>
                  <a:srgbClr val="051D40"/>
                </a:solidFill>
                <a:latin typeface="Montserrat Classic Bold"/>
                <a:ea typeface="Montserrat Classic Bold"/>
                <a:cs typeface="Montserrat Classic Bold"/>
                <a:sym typeface="Montserrat Classic Bold"/>
              </a:rPr>
              <a:t>YOLOv8</a:t>
            </a:r>
          </a:p>
        </p:txBody>
      </p:sp>
      <p:grpSp>
        <p:nvGrpSpPr>
          <p:cNvPr id="15" name="Group 15"/>
          <p:cNvGrpSpPr/>
          <p:nvPr/>
        </p:nvGrpSpPr>
        <p:grpSpPr>
          <a:xfrm>
            <a:off x="-327383" y="4959476"/>
            <a:ext cx="3467869" cy="1367718"/>
            <a:chOff x="0" y="0"/>
            <a:chExt cx="4623826" cy="1823624"/>
          </a:xfrm>
        </p:grpSpPr>
        <p:grpSp>
          <p:nvGrpSpPr>
            <p:cNvPr id="16" name="Group 16"/>
            <p:cNvGrpSpPr/>
            <p:nvPr/>
          </p:nvGrpSpPr>
          <p:grpSpPr>
            <a:xfrm>
              <a:off x="4034639" y="0"/>
              <a:ext cx="589186" cy="1823624"/>
              <a:chOff x="0" y="0"/>
              <a:chExt cx="847440" cy="2622960"/>
            </a:xfrm>
          </p:grpSpPr>
          <p:sp>
            <p:nvSpPr>
              <p:cNvPr id="17" name="Freeform 17"/>
              <p:cNvSpPr/>
              <p:nvPr/>
            </p:nvSpPr>
            <p:spPr>
              <a:xfrm>
                <a:off x="0" y="0"/>
                <a:ext cx="847471" cy="2622931"/>
              </a:xfrm>
              <a:custGeom>
                <a:avLst/>
                <a:gdLst/>
                <a:ahLst/>
                <a:cxnLst/>
                <a:rect l="l" t="t" r="r" b="b"/>
                <a:pathLst>
                  <a:path w="847471" h="2622931">
                    <a:moveTo>
                      <a:pt x="243205" y="2622931"/>
                    </a:moveTo>
                    <a:lnTo>
                      <a:pt x="0" y="2622931"/>
                    </a:lnTo>
                    <a:lnTo>
                      <a:pt x="596646" y="1315339"/>
                    </a:lnTo>
                    <a:lnTo>
                      <a:pt x="0" y="0"/>
                    </a:lnTo>
                    <a:lnTo>
                      <a:pt x="243205" y="0"/>
                    </a:lnTo>
                    <a:lnTo>
                      <a:pt x="847471" y="1315339"/>
                    </a:lnTo>
                    <a:lnTo>
                      <a:pt x="243205" y="2622931"/>
                    </a:lnTo>
                    <a:close/>
                  </a:path>
                </a:pathLst>
              </a:custGeom>
              <a:solidFill>
                <a:srgbClr val="47C5FB"/>
              </a:solidFill>
            </p:spPr>
          </p:sp>
        </p:grpSp>
        <p:grpSp>
          <p:nvGrpSpPr>
            <p:cNvPr id="18" name="Group 18"/>
            <p:cNvGrpSpPr/>
            <p:nvPr/>
          </p:nvGrpSpPr>
          <p:grpSpPr>
            <a:xfrm>
              <a:off x="0" y="0"/>
              <a:ext cx="4321442" cy="1823624"/>
              <a:chOff x="0" y="0"/>
              <a:chExt cx="1838524" cy="775847"/>
            </a:xfrm>
          </p:grpSpPr>
          <p:sp>
            <p:nvSpPr>
              <p:cNvPr id="19" name="Freeform 19"/>
              <p:cNvSpPr/>
              <p:nvPr/>
            </p:nvSpPr>
            <p:spPr>
              <a:xfrm>
                <a:off x="0" y="0"/>
                <a:ext cx="1838524" cy="775847"/>
              </a:xfrm>
              <a:custGeom>
                <a:avLst/>
                <a:gdLst/>
                <a:ahLst/>
                <a:cxnLst/>
                <a:rect l="l" t="t" r="r" b="b"/>
                <a:pathLst>
                  <a:path w="1838524" h="775847">
                    <a:moveTo>
                      <a:pt x="1635324" y="0"/>
                    </a:moveTo>
                    <a:lnTo>
                      <a:pt x="0" y="0"/>
                    </a:lnTo>
                    <a:lnTo>
                      <a:pt x="0" y="775847"/>
                    </a:lnTo>
                    <a:lnTo>
                      <a:pt x="1635324" y="775847"/>
                    </a:lnTo>
                    <a:lnTo>
                      <a:pt x="1838524" y="387923"/>
                    </a:lnTo>
                    <a:lnTo>
                      <a:pt x="1635324" y="0"/>
                    </a:lnTo>
                    <a:close/>
                  </a:path>
                </a:pathLst>
              </a:custGeom>
              <a:solidFill>
                <a:srgbClr val="47C5FB"/>
              </a:solidFill>
            </p:spPr>
          </p:sp>
          <p:sp>
            <p:nvSpPr>
              <p:cNvPr id="20" name="TextBox 20"/>
              <p:cNvSpPr txBox="1"/>
              <p:nvPr/>
            </p:nvSpPr>
            <p:spPr>
              <a:xfrm>
                <a:off x="0" y="-47625"/>
                <a:ext cx="1724224" cy="823472"/>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238196" y="-180975"/>
              <a:ext cx="2496350" cy="2004599"/>
            </a:xfrm>
            <a:prstGeom prst="rect">
              <a:avLst/>
            </a:prstGeom>
          </p:spPr>
          <p:txBody>
            <a:bodyPr lIns="0" tIns="0" rIns="0" bIns="0" rtlCol="0" anchor="t">
              <a:spAutoFit/>
            </a:bodyPr>
            <a:lstStyle/>
            <a:p>
              <a:pPr marL="0" lvl="0" indent="0" algn="ctr">
                <a:lnSpc>
                  <a:spcPts val="12619"/>
                </a:lnSpc>
                <a:spcBef>
                  <a:spcPct val="0"/>
                </a:spcBef>
              </a:pPr>
              <a:r>
                <a:rPr lang="en-US" sz="9013" spc="405">
                  <a:solidFill>
                    <a:srgbClr val="FFFFFF"/>
                  </a:solidFill>
                  <a:latin typeface="Montserrat Classic Bold"/>
                  <a:ea typeface="Montserrat Classic Bold"/>
                  <a:cs typeface="Montserrat Classic Bold"/>
                  <a:sym typeface="Montserrat Classic Bold"/>
                </a:rPr>
                <a:t>02</a:t>
              </a:r>
            </a:p>
          </p:txBody>
        </p:sp>
      </p:grpSp>
      <p:grpSp>
        <p:nvGrpSpPr>
          <p:cNvPr id="22" name="Group 22"/>
          <p:cNvGrpSpPr/>
          <p:nvPr/>
        </p:nvGrpSpPr>
        <p:grpSpPr>
          <a:xfrm>
            <a:off x="-196539" y="7355253"/>
            <a:ext cx="3467869" cy="1367718"/>
            <a:chOff x="0" y="0"/>
            <a:chExt cx="4623826" cy="1823624"/>
          </a:xfrm>
        </p:grpSpPr>
        <p:grpSp>
          <p:nvGrpSpPr>
            <p:cNvPr id="23" name="Group 23"/>
            <p:cNvGrpSpPr/>
            <p:nvPr/>
          </p:nvGrpSpPr>
          <p:grpSpPr>
            <a:xfrm>
              <a:off x="4034639" y="0"/>
              <a:ext cx="589186" cy="1823624"/>
              <a:chOff x="0" y="0"/>
              <a:chExt cx="847440" cy="2622960"/>
            </a:xfrm>
          </p:grpSpPr>
          <p:sp>
            <p:nvSpPr>
              <p:cNvPr id="24" name="Freeform 24"/>
              <p:cNvSpPr/>
              <p:nvPr/>
            </p:nvSpPr>
            <p:spPr>
              <a:xfrm>
                <a:off x="0" y="0"/>
                <a:ext cx="847471" cy="2622931"/>
              </a:xfrm>
              <a:custGeom>
                <a:avLst/>
                <a:gdLst/>
                <a:ahLst/>
                <a:cxnLst/>
                <a:rect l="l" t="t" r="r" b="b"/>
                <a:pathLst>
                  <a:path w="847471" h="2622931">
                    <a:moveTo>
                      <a:pt x="243205" y="2622931"/>
                    </a:moveTo>
                    <a:lnTo>
                      <a:pt x="0" y="2622931"/>
                    </a:lnTo>
                    <a:lnTo>
                      <a:pt x="596646" y="1315339"/>
                    </a:lnTo>
                    <a:lnTo>
                      <a:pt x="0" y="0"/>
                    </a:lnTo>
                    <a:lnTo>
                      <a:pt x="243205" y="0"/>
                    </a:lnTo>
                    <a:lnTo>
                      <a:pt x="847471" y="1315339"/>
                    </a:lnTo>
                    <a:lnTo>
                      <a:pt x="243205" y="2622931"/>
                    </a:lnTo>
                    <a:close/>
                  </a:path>
                </a:pathLst>
              </a:custGeom>
              <a:solidFill>
                <a:srgbClr val="47C5FB"/>
              </a:solidFill>
            </p:spPr>
          </p:sp>
        </p:grpSp>
        <p:grpSp>
          <p:nvGrpSpPr>
            <p:cNvPr id="25" name="Group 25"/>
            <p:cNvGrpSpPr/>
            <p:nvPr/>
          </p:nvGrpSpPr>
          <p:grpSpPr>
            <a:xfrm>
              <a:off x="0" y="0"/>
              <a:ext cx="4321442" cy="1823624"/>
              <a:chOff x="0" y="0"/>
              <a:chExt cx="1838524" cy="775847"/>
            </a:xfrm>
          </p:grpSpPr>
          <p:sp>
            <p:nvSpPr>
              <p:cNvPr id="26" name="Freeform 26"/>
              <p:cNvSpPr/>
              <p:nvPr/>
            </p:nvSpPr>
            <p:spPr>
              <a:xfrm>
                <a:off x="0" y="0"/>
                <a:ext cx="1838524" cy="775847"/>
              </a:xfrm>
              <a:custGeom>
                <a:avLst/>
                <a:gdLst/>
                <a:ahLst/>
                <a:cxnLst/>
                <a:rect l="l" t="t" r="r" b="b"/>
                <a:pathLst>
                  <a:path w="1838524" h="775847">
                    <a:moveTo>
                      <a:pt x="1635324" y="0"/>
                    </a:moveTo>
                    <a:lnTo>
                      <a:pt x="0" y="0"/>
                    </a:lnTo>
                    <a:lnTo>
                      <a:pt x="0" y="775847"/>
                    </a:lnTo>
                    <a:lnTo>
                      <a:pt x="1635324" y="775847"/>
                    </a:lnTo>
                    <a:lnTo>
                      <a:pt x="1838524" y="387923"/>
                    </a:lnTo>
                    <a:lnTo>
                      <a:pt x="1635324" y="0"/>
                    </a:lnTo>
                    <a:close/>
                  </a:path>
                </a:pathLst>
              </a:custGeom>
              <a:solidFill>
                <a:srgbClr val="47C5FB"/>
              </a:solidFill>
            </p:spPr>
          </p:sp>
          <p:sp>
            <p:nvSpPr>
              <p:cNvPr id="27" name="TextBox 27"/>
              <p:cNvSpPr txBox="1"/>
              <p:nvPr/>
            </p:nvSpPr>
            <p:spPr>
              <a:xfrm>
                <a:off x="0" y="-47625"/>
                <a:ext cx="1724224" cy="823472"/>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238196" y="-180975"/>
              <a:ext cx="2496350" cy="2004599"/>
            </a:xfrm>
            <a:prstGeom prst="rect">
              <a:avLst/>
            </a:prstGeom>
          </p:spPr>
          <p:txBody>
            <a:bodyPr lIns="0" tIns="0" rIns="0" bIns="0" rtlCol="0" anchor="t">
              <a:spAutoFit/>
            </a:bodyPr>
            <a:lstStyle/>
            <a:p>
              <a:pPr marL="0" lvl="0" indent="0" algn="ctr">
                <a:lnSpc>
                  <a:spcPts val="12619"/>
                </a:lnSpc>
                <a:spcBef>
                  <a:spcPct val="0"/>
                </a:spcBef>
              </a:pPr>
              <a:r>
                <a:rPr lang="en-US" sz="9013" spc="405">
                  <a:solidFill>
                    <a:srgbClr val="FFFFFF"/>
                  </a:solidFill>
                  <a:latin typeface="Montserrat Classic Bold"/>
                  <a:ea typeface="Montserrat Classic Bold"/>
                  <a:cs typeface="Montserrat Classic Bold"/>
                  <a:sym typeface="Montserrat Classic Bold"/>
                </a:rPr>
                <a:t>03</a:t>
              </a:r>
            </a:p>
          </p:txBody>
        </p:sp>
      </p:grpSp>
      <p:sp>
        <p:nvSpPr>
          <p:cNvPr id="29" name="TextBox 29"/>
          <p:cNvSpPr txBox="1"/>
          <p:nvPr/>
        </p:nvSpPr>
        <p:spPr>
          <a:xfrm>
            <a:off x="3427312" y="5416599"/>
            <a:ext cx="13200823" cy="1243965"/>
          </a:xfrm>
          <a:prstGeom prst="rect">
            <a:avLst/>
          </a:prstGeom>
        </p:spPr>
        <p:txBody>
          <a:bodyPr lIns="0" tIns="0" rIns="0" bIns="0" rtlCol="0" anchor="t">
            <a:spAutoFit/>
          </a:bodyPr>
          <a:lstStyle/>
          <a:p>
            <a:pPr marL="0" lvl="0" indent="0" algn="just">
              <a:lnSpc>
                <a:spcPts val="3359"/>
              </a:lnSpc>
              <a:spcBef>
                <a:spcPct val="0"/>
              </a:spcBef>
            </a:pPr>
            <a:r>
              <a:rPr lang="en-US" sz="2400" spc="108">
                <a:solidFill>
                  <a:srgbClr val="051D40"/>
                </a:solidFill>
                <a:latin typeface="Montserrat Classic"/>
                <a:ea typeface="Montserrat Classic"/>
                <a:cs typeface="Montserrat Classic"/>
                <a:sym typeface="Montserrat Classic"/>
              </a:rPr>
              <a:t>Used to extract key points from bounding boxes, which are then analyzed to determine whether frisking has occurred, based on the angles formed between specific points on the human body, ensuring accurate detection.</a:t>
            </a:r>
          </a:p>
        </p:txBody>
      </p:sp>
      <p:sp>
        <p:nvSpPr>
          <p:cNvPr id="30" name="TextBox 30"/>
          <p:cNvSpPr txBox="1"/>
          <p:nvPr/>
        </p:nvSpPr>
        <p:spPr>
          <a:xfrm>
            <a:off x="3427312" y="4765234"/>
            <a:ext cx="4097272" cy="596900"/>
          </a:xfrm>
          <a:prstGeom prst="rect">
            <a:avLst/>
          </a:prstGeom>
        </p:spPr>
        <p:txBody>
          <a:bodyPr lIns="0" tIns="0" rIns="0" bIns="0" rtlCol="0" anchor="t">
            <a:spAutoFit/>
          </a:bodyPr>
          <a:lstStyle/>
          <a:p>
            <a:pPr marL="0" lvl="0" indent="0" algn="l">
              <a:lnSpc>
                <a:spcPts val="4899"/>
              </a:lnSpc>
              <a:spcBef>
                <a:spcPct val="0"/>
              </a:spcBef>
            </a:pPr>
            <a:r>
              <a:rPr lang="en-US" sz="3499" spc="157">
                <a:solidFill>
                  <a:srgbClr val="051D40"/>
                </a:solidFill>
                <a:latin typeface="Montserrat Classic Bold"/>
                <a:ea typeface="Montserrat Classic Bold"/>
                <a:cs typeface="Montserrat Classic Bold"/>
                <a:sym typeface="Montserrat Classic Bold"/>
              </a:rPr>
              <a:t>Detectron2</a:t>
            </a:r>
          </a:p>
        </p:txBody>
      </p:sp>
      <p:sp>
        <p:nvSpPr>
          <p:cNvPr id="31" name="TextBox 31"/>
          <p:cNvSpPr txBox="1"/>
          <p:nvPr/>
        </p:nvSpPr>
        <p:spPr>
          <a:xfrm>
            <a:off x="3552225" y="8010539"/>
            <a:ext cx="13075910" cy="1243965"/>
          </a:xfrm>
          <a:prstGeom prst="rect">
            <a:avLst/>
          </a:prstGeom>
        </p:spPr>
        <p:txBody>
          <a:bodyPr lIns="0" tIns="0" rIns="0" bIns="0" rtlCol="0" anchor="t">
            <a:spAutoFit/>
          </a:bodyPr>
          <a:lstStyle/>
          <a:p>
            <a:pPr marL="0" lvl="0" indent="0" algn="just">
              <a:lnSpc>
                <a:spcPts val="3359"/>
              </a:lnSpc>
              <a:spcBef>
                <a:spcPct val="0"/>
              </a:spcBef>
            </a:pPr>
            <a:r>
              <a:rPr lang="en-US" sz="2400" spc="108">
                <a:solidFill>
                  <a:srgbClr val="051D40"/>
                </a:solidFill>
                <a:latin typeface="Montserrat Classic"/>
                <a:ea typeface="Montserrat Classic"/>
                <a:cs typeface="Montserrat Classic"/>
                <a:sym typeface="Montserrat Classic"/>
              </a:rPr>
              <a:t>Using Python for scripting and development, and other various libraries such as OpenCV, Numpy, Matplotlib, Detectron2 (via PyTorch) handles keypoint detection, while YOLOv8 ensures accurate bounding boxes. </a:t>
            </a:r>
          </a:p>
        </p:txBody>
      </p:sp>
      <p:sp>
        <p:nvSpPr>
          <p:cNvPr id="32" name="TextBox 32"/>
          <p:cNvSpPr txBox="1"/>
          <p:nvPr/>
        </p:nvSpPr>
        <p:spPr>
          <a:xfrm>
            <a:off x="3427312" y="7288578"/>
            <a:ext cx="3969620" cy="596900"/>
          </a:xfrm>
          <a:prstGeom prst="rect">
            <a:avLst/>
          </a:prstGeom>
        </p:spPr>
        <p:txBody>
          <a:bodyPr lIns="0" tIns="0" rIns="0" bIns="0" rtlCol="0" anchor="t">
            <a:spAutoFit/>
          </a:bodyPr>
          <a:lstStyle/>
          <a:p>
            <a:pPr marL="0" lvl="0" indent="0" algn="l">
              <a:lnSpc>
                <a:spcPts val="4899"/>
              </a:lnSpc>
              <a:spcBef>
                <a:spcPct val="0"/>
              </a:spcBef>
            </a:pPr>
            <a:r>
              <a:rPr lang="en-US" sz="3499" spc="157">
                <a:solidFill>
                  <a:srgbClr val="051D40"/>
                </a:solidFill>
                <a:latin typeface="Montserrat Classic Bold"/>
                <a:ea typeface="Montserrat Classic Bold"/>
                <a:cs typeface="Montserrat Classic Bold"/>
                <a:sym typeface="Montserrat Classic Bold"/>
              </a:rPr>
              <a:t>Python Modules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11800" y="1754020"/>
            <a:ext cx="5818428" cy="1019175"/>
          </a:xfrm>
          <a:prstGeom prst="rect">
            <a:avLst/>
          </a:prstGeom>
        </p:spPr>
        <p:txBody>
          <a:bodyPr lIns="0" tIns="0" rIns="0" bIns="0" rtlCol="0" anchor="t">
            <a:spAutoFit/>
          </a:bodyPr>
          <a:lstStyle/>
          <a:p>
            <a:pPr marL="0" lvl="0" indent="0" algn="l">
              <a:lnSpc>
                <a:spcPts val="8003"/>
              </a:lnSpc>
              <a:spcBef>
                <a:spcPct val="0"/>
              </a:spcBef>
            </a:pPr>
            <a:r>
              <a:rPr lang="en-US" sz="6669" u="none" strike="noStrike" spc="240">
                <a:solidFill>
                  <a:srgbClr val="2A2E3A"/>
                </a:solidFill>
                <a:latin typeface="Montserrat Classic Bold"/>
                <a:ea typeface="Montserrat Classic Bold"/>
                <a:cs typeface="Montserrat Classic Bold"/>
                <a:sym typeface="Montserrat Classic Bold"/>
              </a:rPr>
              <a:t>Milestone</a:t>
            </a:r>
          </a:p>
        </p:txBody>
      </p:sp>
      <p:sp>
        <p:nvSpPr>
          <p:cNvPr id="3" name="AutoShape 3"/>
          <p:cNvSpPr/>
          <p:nvPr/>
        </p:nvSpPr>
        <p:spPr>
          <a:xfrm>
            <a:off x="2813942" y="5500144"/>
            <a:ext cx="12497051" cy="0"/>
          </a:xfrm>
          <a:prstGeom prst="line">
            <a:avLst/>
          </a:prstGeom>
          <a:ln w="76200" cap="rnd">
            <a:solidFill>
              <a:srgbClr val="051D40"/>
            </a:solidFill>
            <a:prstDash val="solid"/>
            <a:headEnd type="none" w="sm" len="sm"/>
            <a:tailEnd type="none" w="sm" len="sm"/>
          </a:ln>
        </p:spPr>
      </p:sp>
      <p:sp>
        <p:nvSpPr>
          <p:cNvPr id="4" name="Freeform 4"/>
          <p:cNvSpPr/>
          <p:nvPr/>
        </p:nvSpPr>
        <p:spPr>
          <a:xfrm rot="-9317080">
            <a:off x="1669204" y="2563483"/>
            <a:ext cx="2452540" cy="2540295"/>
          </a:xfrm>
          <a:custGeom>
            <a:avLst/>
            <a:gdLst/>
            <a:ahLst/>
            <a:cxnLst/>
            <a:rect l="l" t="t" r="r" b="b"/>
            <a:pathLst>
              <a:path w="2452540" h="2540295">
                <a:moveTo>
                  <a:pt x="0" y="0"/>
                </a:moveTo>
                <a:lnTo>
                  <a:pt x="2452540" y="0"/>
                </a:lnTo>
                <a:lnTo>
                  <a:pt x="2452540" y="2540295"/>
                </a:lnTo>
                <a:lnTo>
                  <a:pt x="0" y="2540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2642052" y="5328254"/>
            <a:ext cx="343780" cy="34378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w="38100" cap="sq">
              <a:solidFill>
                <a:srgbClr val="052A47"/>
              </a:solidFill>
              <a:prstDash val="solid"/>
              <a:miter/>
            </a:ln>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9317080">
            <a:off x="4792411" y="2563483"/>
            <a:ext cx="2452540" cy="2540295"/>
          </a:xfrm>
          <a:custGeom>
            <a:avLst/>
            <a:gdLst/>
            <a:ahLst/>
            <a:cxnLst/>
            <a:rect l="l" t="t" r="r" b="b"/>
            <a:pathLst>
              <a:path w="2452540" h="2540295">
                <a:moveTo>
                  <a:pt x="0" y="0"/>
                </a:moveTo>
                <a:lnTo>
                  <a:pt x="2452540" y="0"/>
                </a:lnTo>
                <a:lnTo>
                  <a:pt x="2452540" y="2540295"/>
                </a:lnTo>
                <a:lnTo>
                  <a:pt x="0" y="2540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5765259" y="5328254"/>
            <a:ext cx="343780" cy="34378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w="38100" cap="sq">
              <a:solidFill>
                <a:srgbClr val="052A47"/>
              </a:solidFill>
              <a:prstDash val="solid"/>
              <a:miter/>
            </a:ln>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9317080">
            <a:off x="8081793" y="2563483"/>
            <a:ext cx="2452540" cy="2540295"/>
          </a:xfrm>
          <a:custGeom>
            <a:avLst/>
            <a:gdLst/>
            <a:ahLst/>
            <a:cxnLst/>
            <a:rect l="l" t="t" r="r" b="b"/>
            <a:pathLst>
              <a:path w="2452540" h="2540295">
                <a:moveTo>
                  <a:pt x="0" y="0"/>
                </a:moveTo>
                <a:lnTo>
                  <a:pt x="2452540" y="0"/>
                </a:lnTo>
                <a:lnTo>
                  <a:pt x="2452540" y="2540295"/>
                </a:lnTo>
                <a:lnTo>
                  <a:pt x="0" y="2540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9054640" y="5328254"/>
            <a:ext cx="343780" cy="34378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w="38100" cap="sq">
              <a:solidFill>
                <a:srgbClr val="052A47"/>
              </a:solidFill>
              <a:prstDash val="solid"/>
              <a:miter/>
            </a:ln>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9317080">
            <a:off x="11204381" y="2563483"/>
            <a:ext cx="2452540" cy="2540295"/>
          </a:xfrm>
          <a:custGeom>
            <a:avLst/>
            <a:gdLst/>
            <a:ahLst/>
            <a:cxnLst/>
            <a:rect l="l" t="t" r="r" b="b"/>
            <a:pathLst>
              <a:path w="2452540" h="2540295">
                <a:moveTo>
                  <a:pt x="0" y="0"/>
                </a:moveTo>
                <a:lnTo>
                  <a:pt x="2452539" y="0"/>
                </a:lnTo>
                <a:lnTo>
                  <a:pt x="2452539" y="2540295"/>
                </a:lnTo>
                <a:lnTo>
                  <a:pt x="0" y="2540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7" name="Group 17"/>
          <p:cNvGrpSpPr/>
          <p:nvPr/>
        </p:nvGrpSpPr>
        <p:grpSpPr>
          <a:xfrm>
            <a:off x="12177228" y="5328254"/>
            <a:ext cx="343780" cy="34378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w="38100" cap="sq">
              <a:solidFill>
                <a:srgbClr val="052A47"/>
              </a:solidFill>
              <a:prstDash val="solid"/>
              <a:miter/>
            </a:ln>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rot="-9317080">
            <a:off x="14166256" y="2563483"/>
            <a:ext cx="2452540" cy="2540295"/>
          </a:xfrm>
          <a:custGeom>
            <a:avLst/>
            <a:gdLst/>
            <a:ahLst/>
            <a:cxnLst/>
            <a:rect l="l" t="t" r="r" b="b"/>
            <a:pathLst>
              <a:path w="2452540" h="2540295">
                <a:moveTo>
                  <a:pt x="0" y="0"/>
                </a:moveTo>
                <a:lnTo>
                  <a:pt x="2452540" y="0"/>
                </a:lnTo>
                <a:lnTo>
                  <a:pt x="2452540" y="2540295"/>
                </a:lnTo>
                <a:lnTo>
                  <a:pt x="0" y="2540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1" name="Group 21"/>
          <p:cNvGrpSpPr/>
          <p:nvPr/>
        </p:nvGrpSpPr>
        <p:grpSpPr>
          <a:xfrm>
            <a:off x="15139103" y="5328254"/>
            <a:ext cx="343780" cy="34378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w="38100" cap="sq">
              <a:solidFill>
                <a:srgbClr val="052A47"/>
              </a:solidFill>
              <a:prstDash val="solid"/>
              <a:miter/>
            </a:ln>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5608203" y="3546140"/>
            <a:ext cx="657892" cy="916052"/>
          </a:xfrm>
          <a:custGeom>
            <a:avLst/>
            <a:gdLst/>
            <a:ahLst/>
            <a:cxnLst/>
            <a:rect l="l" t="t" r="r" b="b"/>
            <a:pathLst>
              <a:path w="657892" h="916052">
                <a:moveTo>
                  <a:pt x="0" y="0"/>
                </a:moveTo>
                <a:lnTo>
                  <a:pt x="657892" y="0"/>
                </a:lnTo>
                <a:lnTo>
                  <a:pt x="657892" y="916052"/>
                </a:lnTo>
                <a:lnTo>
                  <a:pt x="0" y="916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8836167" y="3515101"/>
            <a:ext cx="780726" cy="978130"/>
          </a:xfrm>
          <a:custGeom>
            <a:avLst/>
            <a:gdLst/>
            <a:ahLst/>
            <a:cxnLst/>
            <a:rect l="l" t="t" r="r" b="b"/>
            <a:pathLst>
              <a:path w="780726" h="978130">
                <a:moveTo>
                  <a:pt x="0" y="0"/>
                </a:moveTo>
                <a:lnTo>
                  <a:pt x="780726" y="0"/>
                </a:lnTo>
                <a:lnTo>
                  <a:pt x="780726" y="978130"/>
                </a:lnTo>
                <a:lnTo>
                  <a:pt x="0" y="9781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11960265" y="3546140"/>
            <a:ext cx="780059" cy="947091"/>
          </a:xfrm>
          <a:custGeom>
            <a:avLst/>
            <a:gdLst/>
            <a:ahLst/>
            <a:cxnLst/>
            <a:rect l="l" t="t" r="r" b="b"/>
            <a:pathLst>
              <a:path w="780059" h="947091">
                <a:moveTo>
                  <a:pt x="0" y="0"/>
                </a:moveTo>
                <a:lnTo>
                  <a:pt x="780059" y="0"/>
                </a:lnTo>
                <a:lnTo>
                  <a:pt x="780059" y="947091"/>
                </a:lnTo>
                <a:lnTo>
                  <a:pt x="0" y="9470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2327223" y="3644667"/>
            <a:ext cx="876828" cy="718999"/>
          </a:xfrm>
          <a:custGeom>
            <a:avLst/>
            <a:gdLst/>
            <a:ahLst/>
            <a:cxnLst/>
            <a:rect l="l" t="t" r="r" b="b"/>
            <a:pathLst>
              <a:path w="876828" h="718999">
                <a:moveTo>
                  <a:pt x="0" y="0"/>
                </a:moveTo>
                <a:lnTo>
                  <a:pt x="876828" y="0"/>
                </a:lnTo>
                <a:lnTo>
                  <a:pt x="876828" y="718998"/>
                </a:lnTo>
                <a:lnTo>
                  <a:pt x="0" y="718998"/>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28" name="Freeform 28"/>
          <p:cNvSpPr/>
          <p:nvPr/>
        </p:nvSpPr>
        <p:spPr>
          <a:xfrm>
            <a:off x="14875100" y="3588568"/>
            <a:ext cx="871787" cy="775098"/>
          </a:xfrm>
          <a:custGeom>
            <a:avLst/>
            <a:gdLst/>
            <a:ahLst/>
            <a:cxnLst/>
            <a:rect l="l" t="t" r="r" b="b"/>
            <a:pathLst>
              <a:path w="871787" h="775098">
                <a:moveTo>
                  <a:pt x="0" y="0"/>
                </a:moveTo>
                <a:lnTo>
                  <a:pt x="871787" y="0"/>
                </a:lnTo>
                <a:lnTo>
                  <a:pt x="871787" y="775097"/>
                </a:lnTo>
                <a:lnTo>
                  <a:pt x="0" y="775097"/>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grpSp>
        <p:nvGrpSpPr>
          <p:cNvPr id="29" name="Group 29"/>
          <p:cNvGrpSpPr/>
          <p:nvPr/>
        </p:nvGrpSpPr>
        <p:grpSpPr>
          <a:xfrm>
            <a:off x="-1190934" y="-2057400"/>
            <a:ext cx="19917660" cy="3086100"/>
            <a:chOff x="0" y="0"/>
            <a:chExt cx="5245803" cy="812800"/>
          </a:xfrm>
        </p:grpSpPr>
        <p:sp>
          <p:nvSpPr>
            <p:cNvPr id="30" name="Freeform 30"/>
            <p:cNvSpPr/>
            <p:nvPr/>
          </p:nvSpPr>
          <p:spPr>
            <a:xfrm>
              <a:off x="0" y="0"/>
              <a:ext cx="5245803" cy="812800"/>
            </a:xfrm>
            <a:custGeom>
              <a:avLst/>
              <a:gdLst/>
              <a:ahLst/>
              <a:cxnLst/>
              <a:rect l="l" t="t" r="r" b="b"/>
              <a:pathLst>
                <a:path w="5245803" h="812800">
                  <a:moveTo>
                    <a:pt x="0" y="0"/>
                  </a:moveTo>
                  <a:lnTo>
                    <a:pt x="5245803" y="0"/>
                  </a:lnTo>
                  <a:lnTo>
                    <a:pt x="5245803" y="812800"/>
                  </a:lnTo>
                  <a:lnTo>
                    <a:pt x="0" y="812800"/>
                  </a:lnTo>
                  <a:close/>
                </a:path>
              </a:pathLst>
            </a:custGeom>
            <a:solidFill>
              <a:srgbClr val="145DA0"/>
            </a:solidFill>
          </p:spPr>
        </p:sp>
        <p:sp>
          <p:nvSpPr>
            <p:cNvPr id="31" name="TextBox 31"/>
            <p:cNvSpPr txBox="1"/>
            <p:nvPr/>
          </p:nvSpPr>
          <p:spPr>
            <a:xfrm>
              <a:off x="0" y="-47625"/>
              <a:ext cx="5245803" cy="860425"/>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1567319" y="6328261"/>
            <a:ext cx="2493246" cy="2058597"/>
          </a:xfrm>
          <a:prstGeom prst="rect">
            <a:avLst/>
          </a:prstGeom>
        </p:spPr>
        <p:txBody>
          <a:bodyPr lIns="0" tIns="0" rIns="0" bIns="0" rtlCol="0" anchor="t">
            <a:spAutoFit/>
          </a:bodyPr>
          <a:lstStyle/>
          <a:p>
            <a:pPr marL="0" lvl="0" indent="0" algn="ctr">
              <a:lnSpc>
                <a:spcPts val="2034"/>
              </a:lnSpc>
              <a:spcBef>
                <a:spcPct val="0"/>
              </a:spcBef>
            </a:pPr>
            <a:r>
              <a:rPr lang="en-US" sz="1452" spc="65">
                <a:solidFill>
                  <a:srgbClr val="2A2E3A"/>
                </a:solidFill>
                <a:latin typeface="Montserrat Classic"/>
                <a:ea typeface="Montserrat Classic"/>
                <a:cs typeface="Montserrat Classic"/>
                <a:sym typeface="Montserrat Classic"/>
              </a:rPr>
              <a:t>Conducted in-depth research and studied machine learning concepts to identify and select the most appropriate model tailored to the project's requirements.</a:t>
            </a:r>
          </a:p>
        </p:txBody>
      </p:sp>
      <p:sp>
        <p:nvSpPr>
          <p:cNvPr id="33" name="TextBox 33"/>
          <p:cNvSpPr txBox="1"/>
          <p:nvPr/>
        </p:nvSpPr>
        <p:spPr>
          <a:xfrm>
            <a:off x="1664534" y="5777126"/>
            <a:ext cx="2461881" cy="456020"/>
          </a:xfrm>
          <a:prstGeom prst="rect">
            <a:avLst/>
          </a:prstGeom>
        </p:spPr>
        <p:txBody>
          <a:bodyPr lIns="0" tIns="0" rIns="0" bIns="0" rtlCol="0" anchor="t">
            <a:spAutoFit/>
          </a:bodyPr>
          <a:lstStyle/>
          <a:p>
            <a:pPr marL="0" lvl="0" indent="0" algn="ctr">
              <a:lnSpc>
                <a:spcPts val="3740"/>
              </a:lnSpc>
              <a:spcBef>
                <a:spcPct val="0"/>
              </a:spcBef>
            </a:pPr>
            <a:r>
              <a:rPr lang="en-US" sz="2671" spc="120">
                <a:solidFill>
                  <a:srgbClr val="2A2E3A"/>
                </a:solidFill>
                <a:latin typeface="Montserrat Classic Bold"/>
                <a:ea typeface="Montserrat Classic Bold"/>
                <a:cs typeface="Montserrat Classic Bold"/>
                <a:sym typeface="Montserrat Classic Bold"/>
              </a:rPr>
              <a:t>Week 1-2</a:t>
            </a:r>
          </a:p>
        </p:txBody>
      </p:sp>
      <p:sp>
        <p:nvSpPr>
          <p:cNvPr id="34" name="TextBox 34"/>
          <p:cNvSpPr txBox="1"/>
          <p:nvPr/>
        </p:nvSpPr>
        <p:spPr>
          <a:xfrm>
            <a:off x="4772058" y="6356972"/>
            <a:ext cx="2493246" cy="2251172"/>
          </a:xfrm>
          <a:prstGeom prst="rect">
            <a:avLst/>
          </a:prstGeom>
        </p:spPr>
        <p:txBody>
          <a:bodyPr lIns="0" tIns="0" rIns="0" bIns="0" rtlCol="0" anchor="t">
            <a:spAutoFit/>
          </a:bodyPr>
          <a:lstStyle/>
          <a:p>
            <a:pPr algn="ctr">
              <a:lnSpc>
                <a:spcPts val="2034"/>
              </a:lnSpc>
            </a:pPr>
            <a:r>
              <a:rPr lang="en-US" sz="1452" spc="65">
                <a:solidFill>
                  <a:srgbClr val="2A2E3A"/>
                </a:solidFill>
                <a:latin typeface="Montserrat Classic"/>
                <a:ea typeface="Montserrat Classic"/>
                <a:cs typeface="Montserrat Classic"/>
                <a:sym typeface="Montserrat Classic"/>
              </a:rPr>
              <a:t>Initiated the installation of all required software and modules, and established the environment to ensure proper functionality of the model and associated components.</a:t>
            </a:r>
          </a:p>
          <a:p>
            <a:pPr marL="0" lvl="0" indent="0" algn="ctr">
              <a:lnSpc>
                <a:spcPts val="2034"/>
              </a:lnSpc>
              <a:spcBef>
                <a:spcPct val="0"/>
              </a:spcBef>
            </a:pPr>
            <a:endParaRPr lang="en-US" sz="1452" spc="65">
              <a:solidFill>
                <a:srgbClr val="2A2E3A"/>
              </a:solidFill>
              <a:latin typeface="Montserrat Classic"/>
              <a:ea typeface="Montserrat Classic"/>
              <a:cs typeface="Montserrat Classic"/>
              <a:sym typeface="Montserrat Classic"/>
            </a:endParaRPr>
          </a:p>
        </p:txBody>
      </p:sp>
      <p:sp>
        <p:nvSpPr>
          <p:cNvPr id="35" name="TextBox 35"/>
          <p:cNvSpPr txBox="1"/>
          <p:nvPr/>
        </p:nvSpPr>
        <p:spPr>
          <a:xfrm>
            <a:off x="5035007" y="5814487"/>
            <a:ext cx="1804284" cy="462504"/>
          </a:xfrm>
          <a:prstGeom prst="rect">
            <a:avLst/>
          </a:prstGeom>
        </p:spPr>
        <p:txBody>
          <a:bodyPr lIns="0" tIns="0" rIns="0" bIns="0" rtlCol="0" anchor="t">
            <a:spAutoFit/>
          </a:bodyPr>
          <a:lstStyle/>
          <a:p>
            <a:pPr marL="0" lvl="0" indent="0" algn="ctr">
              <a:lnSpc>
                <a:spcPts val="3740"/>
              </a:lnSpc>
              <a:spcBef>
                <a:spcPct val="0"/>
              </a:spcBef>
            </a:pPr>
            <a:r>
              <a:rPr lang="en-US" sz="2671" spc="120">
                <a:solidFill>
                  <a:srgbClr val="2A2E3A"/>
                </a:solidFill>
                <a:latin typeface="Montserrat Classic Bold"/>
                <a:ea typeface="Montserrat Classic Bold"/>
                <a:cs typeface="Montserrat Classic Bold"/>
                <a:sym typeface="Montserrat Classic Bold"/>
              </a:rPr>
              <a:t>Week 3</a:t>
            </a:r>
          </a:p>
        </p:txBody>
      </p:sp>
      <p:sp>
        <p:nvSpPr>
          <p:cNvPr id="36" name="TextBox 36"/>
          <p:cNvSpPr txBox="1"/>
          <p:nvPr/>
        </p:nvSpPr>
        <p:spPr>
          <a:xfrm>
            <a:off x="7979679" y="6328261"/>
            <a:ext cx="2493246" cy="2501169"/>
          </a:xfrm>
          <a:prstGeom prst="rect">
            <a:avLst/>
          </a:prstGeom>
        </p:spPr>
        <p:txBody>
          <a:bodyPr lIns="0" tIns="0" rIns="0" bIns="0" rtlCol="0" anchor="t">
            <a:spAutoFit/>
          </a:bodyPr>
          <a:lstStyle/>
          <a:p>
            <a:pPr algn="ctr">
              <a:lnSpc>
                <a:spcPts val="2034"/>
              </a:lnSpc>
            </a:pPr>
            <a:r>
              <a:rPr lang="en-US" sz="1452" spc="65">
                <a:solidFill>
                  <a:srgbClr val="2A2E3A"/>
                </a:solidFill>
                <a:latin typeface="Montserrat Classic"/>
                <a:ea typeface="Montserrat Classic"/>
                <a:cs typeface="Montserrat Classic"/>
                <a:sym typeface="Montserrat Classic"/>
              </a:rPr>
              <a:t>Commenced coding and developed the data pipeline, resulting in the initial generation of results and validation of the pipeline’s effectiveness in processing and analyzing data.</a:t>
            </a:r>
          </a:p>
          <a:p>
            <a:pPr marL="0" lvl="0" indent="0" algn="ctr">
              <a:lnSpc>
                <a:spcPts val="2034"/>
              </a:lnSpc>
              <a:spcBef>
                <a:spcPct val="0"/>
              </a:spcBef>
            </a:pPr>
            <a:endParaRPr lang="en-US" sz="1452" spc="65">
              <a:solidFill>
                <a:srgbClr val="2A2E3A"/>
              </a:solidFill>
              <a:latin typeface="Montserrat Classic"/>
              <a:ea typeface="Montserrat Classic"/>
              <a:cs typeface="Montserrat Classic"/>
              <a:sym typeface="Montserrat Classic"/>
            </a:endParaRPr>
          </a:p>
        </p:txBody>
      </p:sp>
      <p:sp>
        <p:nvSpPr>
          <p:cNvPr id="37" name="TextBox 37"/>
          <p:cNvSpPr txBox="1"/>
          <p:nvPr/>
        </p:nvSpPr>
        <p:spPr>
          <a:xfrm>
            <a:off x="8324389" y="5814487"/>
            <a:ext cx="1804284" cy="462504"/>
          </a:xfrm>
          <a:prstGeom prst="rect">
            <a:avLst/>
          </a:prstGeom>
        </p:spPr>
        <p:txBody>
          <a:bodyPr lIns="0" tIns="0" rIns="0" bIns="0" rtlCol="0" anchor="t">
            <a:spAutoFit/>
          </a:bodyPr>
          <a:lstStyle/>
          <a:p>
            <a:pPr marL="0" lvl="0" indent="0" algn="ctr">
              <a:lnSpc>
                <a:spcPts val="3740"/>
              </a:lnSpc>
              <a:spcBef>
                <a:spcPct val="0"/>
              </a:spcBef>
            </a:pPr>
            <a:r>
              <a:rPr lang="en-US" sz="2671" spc="120">
                <a:solidFill>
                  <a:srgbClr val="2A2E3A"/>
                </a:solidFill>
                <a:latin typeface="Montserrat Classic Bold"/>
                <a:ea typeface="Montserrat Classic Bold"/>
                <a:cs typeface="Montserrat Classic Bold"/>
                <a:sym typeface="Montserrat Classic Bold"/>
              </a:rPr>
              <a:t>Week 4-5</a:t>
            </a:r>
          </a:p>
        </p:txBody>
      </p:sp>
      <p:sp>
        <p:nvSpPr>
          <p:cNvPr id="38" name="TextBox 38"/>
          <p:cNvSpPr txBox="1"/>
          <p:nvPr/>
        </p:nvSpPr>
        <p:spPr>
          <a:xfrm>
            <a:off x="11102495" y="6328261"/>
            <a:ext cx="2493246" cy="2251172"/>
          </a:xfrm>
          <a:prstGeom prst="rect">
            <a:avLst/>
          </a:prstGeom>
        </p:spPr>
        <p:txBody>
          <a:bodyPr lIns="0" tIns="0" rIns="0" bIns="0" rtlCol="0" anchor="t">
            <a:spAutoFit/>
          </a:bodyPr>
          <a:lstStyle/>
          <a:p>
            <a:pPr algn="ctr">
              <a:lnSpc>
                <a:spcPts val="2034"/>
              </a:lnSpc>
            </a:pPr>
            <a:r>
              <a:rPr lang="en-US" sz="1452" spc="65">
                <a:solidFill>
                  <a:srgbClr val="2A2E3A"/>
                </a:solidFill>
                <a:latin typeface="Montserrat Classic"/>
                <a:ea typeface="Montserrat Classic"/>
                <a:cs typeface="Montserrat Classic"/>
                <a:sym typeface="Montserrat Classic"/>
              </a:rPr>
              <a:t>Refined the data processing techniques to enhance accuracy, optimizing the pipeline to improve the precision and reliability of the results generated from the processed data.</a:t>
            </a:r>
          </a:p>
          <a:p>
            <a:pPr marL="0" lvl="0" indent="0" algn="ctr">
              <a:lnSpc>
                <a:spcPts val="2034"/>
              </a:lnSpc>
              <a:spcBef>
                <a:spcPct val="0"/>
              </a:spcBef>
            </a:pPr>
            <a:endParaRPr lang="en-US" sz="1452" spc="65">
              <a:solidFill>
                <a:srgbClr val="2A2E3A"/>
              </a:solidFill>
              <a:latin typeface="Montserrat Classic"/>
              <a:ea typeface="Montserrat Classic"/>
              <a:cs typeface="Montserrat Classic"/>
              <a:sym typeface="Montserrat Classic"/>
            </a:endParaRPr>
          </a:p>
        </p:txBody>
      </p:sp>
      <p:sp>
        <p:nvSpPr>
          <p:cNvPr id="39" name="TextBox 39"/>
          <p:cNvSpPr txBox="1"/>
          <p:nvPr/>
        </p:nvSpPr>
        <p:spPr>
          <a:xfrm>
            <a:off x="11446976" y="5814487"/>
            <a:ext cx="1804284" cy="462504"/>
          </a:xfrm>
          <a:prstGeom prst="rect">
            <a:avLst/>
          </a:prstGeom>
        </p:spPr>
        <p:txBody>
          <a:bodyPr lIns="0" tIns="0" rIns="0" bIns="0" rtlCol="0" anchor="t">
            <a:spAutoFit/>
          </a:bodyPr>
          <a:lstStyle/>
          <a:p>
            <a:pPr marL="0" lvl="0" indent="0" algn="ctr">
              <a:lnSpc>
                <a:spcPts val="3740"/>
              </a:lnSpc>
              <a:spcBef>
                <a:spcPct val="0"/>
              </a:spcBef>
            </a:pPr>
            <a:r>
              <a:rPr lang="en-US" sz="2671" spc="120">
                <a:solidFill>
                  <a:srgbClr val="2A2E3A"/>
                </a:solidFill>
                <a:latin typeface="Montserrat Classic Bold"/>
                <a:ea typeface="Montserrat Classic Bold"/>
                <a:cs typeface="Montserrat Classic Bold"/>
                <a:sym typeface="Montserrat Classic Bold"/>
              </a:rPr>
              <a:t>Week 6-7</a:t>
            </a:r>
          </a:p>
        </p:txBody>
      </p:sp>
      <p:sp>
        <p:nvSpPr>
          <p:cNvPr id="40" name="TextBox 40"/>
          <p:cNvSpPr txBox="1"/>
          <p:nvPr/>
        </p:nvSpPr>
        <p:spPr>
          <a:xfrm>
            <a:off x="14147946" y="6356972"/>
            <a:ext cx="2669874" cy="2001175"/>
          </a:xfrm>
          <a:prstGeom prst="rect">
            <a:avLst/>
          </a:prstGeom>
        </p:spPr>
        <p:txBody>
          <a:bodyPr lIns="0" tIns="0" rIns="0" bIns="0" rtlCol="0" anchor="t">
            <a:spAutoFit/>
          </a:bodyPr>
          <a:lstStyle/>
          <a:p>
            <a:pPr marL="0" lvl="0" indent="0" algn="ctr">
              <a:lnSpc>
                <a:spcPts val="2034"/>
              </a:lnSpc>
              <a:spcBef>
                <a:spcPct val="0"/>
              </a:spcBef>
            </a:pPr>
            <a:r>
              <a:rPr lang="en-US" sz="1452" spc="65">
                <a:solidFill>
                  <a:srgbClr val="2A2E3A"/>
                </a:solidFill>
                <a:latin typeface="Montserrat Classic"/>
                <a:ea typeface="Montserrat Classic"/>
                <a:cs typeface="Montserrat Classic"/>
                <a:sym typeface="Montserrat Classic"/>
              </a:rPr>
              <a:t>Evaluated the model on a diverse set of videos to assess accuracy across various scenarios and thoroughly documented the entire project, including methodologies, results, and observations.</a:t>
            </a:r>
          </a:p>
        </p:txBody>
      </p:sp>
      <p:sp>
        <p:nvSpPr>
          <p:cNvPr id="41" name="TextBox 41"/>
          <p:cNvSpPr txBox="1"/>
          <p:nvPr/>
        </p:nvSpPr>
        <p:spPr>
          <a:xfrm>
            <a:off x="14408851" y="5814487"/>
            <a:ext cx="1804284" cy="462504"/>
          </a:xfrm>
          <a:prstGeom prst="rect">
            <a:avLst/>
          </a:prstGeom>
        </p:spPr>
        <p:txBody>
          <a:bodyPr lIns="0" tIns="0" rIns="0" bIns="0" rtlCol="0" anchor="t">
            <a:spAutoFit/>
          </a:bodyPr>
          <a:lstStyle/>
          <a:p>
            <a:pPr marL="0" lvl="0" indent="0" algn="ctr">
              <a:lnSpc>
                <a:spcPts val="3740"/>
              </a:lnSpc>
              <a:spcBef>
                <a:spcPct val="0"/>
              </a:spcBef>
            </a:pPr>
            <a:r>
              <a:rPr lang="en-US" sz="2671" spc="120">
                <a:solidFill>
                  <a:srgbClr val="2A2E3A"/>
                </a:solidFill>
                <a:latin typeface="Montserrat Classic Bold"/>
                <a:ea typeface="Montserrat Classic Bold"/>
                <a:cs typeface="Montserrat Classic Bold"/>
                <a:sym typeface="Montserrat Classic Bold"/>
              </a:rPr>
              <a:t>Week 8</a:t>
            </a:r>
          </a:p>
        </p:txBody>
      </p:sp>
      <p:grpSp>
        <p:nvGrpSpPr>
          <p:cNvPr id="42" name="Group 42"/>
          <p:cNvGrpSpPr/>
          <p:nvPr/>
        </p:nvGrpSpPr>
        <p:grpSpPr>
          <a:xfrm>
            <a:off x="-520028" y="9258300"/>
            <a:ext cx="19917660" cy="3086100"/>
            <a:chOff x="0" y="0"/>
            <a:chExt cx="5245803" cy="812800"/>
          </a:xfrm>
        </p:grpSpPr>
        <p:sp>
          <p:nvSpPr>
            <p:cNvPr id="43" name="Freeform 43"/>
            <p:cNvSpPr/>
            <p:nvPr/>
          </p:nvSpPr>
          <p:spPr>
            <a:xfrm>
              <a:off x="0" y="0"/>
              <a:ext cx="5245803" cy="812800"/>
            </a:xfrm>
            <a:custGeom>
              <a:avLst/>
              <a:gdLst/>
              <a:ahLst/>
              <a:cxnLst/>
              <a:rect l="l" t="t" r="r" b="b"/>
              <a:pathLst>
                <a:path w="5245803" h="812800">
                  <a:moveTo>
                    <a:pt x="0" y="0"/>
                  </a:moveTo>
                  <a:lnTo>
                    <a:pt x="5245803" y="0"/>
                  </a:lnTo>
                  <a:lnTo>
                    <a:pt x="5245803" y="812800"/>
                  </a:lnTo>
                  <a:lnTo>
                    <a:pt x="0" y="812800"/>
                  </a:lnTo>
                  <a:close/>
                </a:path>
              </a:pathLst>
            </a:custGeom>
            <a:solidFill>
              <a:srgbClr val="145DA0"/>
            </a:solidFill>
          </p:spPr>
        </p:sp>
        <p:sp>
          <p:nvSpPr>
            <p:cNvPr id="44" name="TextBox 44"/>
            <p:cNvSpPr txBox="1"/>
            <p:nvPr/>
          </p:nvSpPr>
          <p:spPr>
            <a:xfrm>
              <a:off x="0" y="-47625"/>
              <a:ext cx="5245803" cy="860425"/>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rot="-10800000">
            <a:off x="13716743" y="8698748"/>
            <a:ext cx="6449593" cy="3224796"/>
            <a:chOff x="0" y="0"/>
            <a:chExt cx="812800" cy="406400"/>
          </a:xfrm>
        </p:grpSpPr>
        <p:sp>
          <p:nvSpPr>
            <p:cNvPr id="46" name="Freeform 46"/>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47C5FB"/>
            </a:solidFill>
            <a:ln cap="sq">
              <a:noFill/>
              <a:prstDash val="solid"/>
              <a:miter/>
            </a:ln>
          </p:spPr>
        </p:sp>
        <p:sp>
          <p:nvSpPr>
            <p:cNvPr id="47" name="TextBox 47"/>
            <p:cNvSpPr txBox="1"/>
            <p:nvPr/>
          </p:nvSpPr>
          <p:spPr>
            <a:xfrm>
              <a:off x="177800" y="-47625"/>
              <a:ext cx="558800" cy="454025"/>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48" name="Group 48"/>
          <p:cNvGrpSpPr/>
          <p:nvPr/>
        </p:nvGrpSpPr>
        <p:grpSpPr>
          <a:xfrm>
            <a:off x="-2733509" y="-1612398"/>
            <a:ext cx="6449593" cy="3224796"/>
            <a:chOff x="0" y="0"/>
            <a:chExt cx="812800" cy="406400"/>
          </a:xfrm>
        </p:grpSpPr>
        <p:sp>
          <p:nvSpPr>
            <p:cNvPr id="49" name="Freeform 49"/>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47C5FB"/>
            </a:solidFill>
            <a:ln cap="sq">
              <a:noFill/>
              <a:prstDash val="solid"/>
              <a:miter/>
            </a:ln>
          </p:spPr>
        </p:sp>
        <p:sp>
          <p:nvSpPr>
            <p:cNvPr id="50" name="TextBox 50"/>
            <p:cNvSpPr txBox="1"/>
            <p:nvPr/>
          </p:nvSpPr>
          <p:spPr>
            <a:xfrm>
              <a:off x="177800" y="-47625"/>
              <a:ext cx="558800" cy="454025"/>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244299"/>
            <a:chOff x="0" y="0"/>
            <a:chExt cx="4816593" cy="591091"/>
          </a:xfrm>
        </p:grpSpPr>
        <p:sp>
          <p:nvSpPr>
            <p:cNvPr id="3" name="Freeform 3"/>
            <p:cNvSpPr/>
            <p:nvPr/>
          </p:nvSpPr>
          <p:spPr>
            <a:xfrm>
              <a:off x="0" y="0"/>
              <a:ext cx="4816592" cy="591091"/>
            </a:xfrm>
            <a:custGeom>
              <a:avLst/>
              <a:gdLst/>
              <a:ahLst/>
              <a:cxnLst/>
              <a:rect l="l" t="t" r="r" b="b"/>
              <a:pathLst>
                <a:path w="4816592" h="591091">
                  <a:moveTo>
                    <a:pt x="0" y="0"/>
                  </a:moveTo>
                  <a:lnTo>
                    <a:pt x="4816592" y="0"/>
                  </a:lnTo>
                  <a:lnTo>
                    <a:pt x="4816592" y="591091"/>
                  </a:lnTo>
                  <a:lnTo>
                    <a:pt x="0" y="591091"/>
                  </a:lnTo>
                  <a:close/>
                </a:path>
              </a:pathLst>
            </a:custGeom>
            <a:solidFill>
              <a:srgbClr val="145DA0"/>
            </a:solidFill>
            <a:ln cap="sq">
              <a:noFill/>
              <a:prstDash val="solid"/>
              <a:miter/>
            </a:ln>
          </p:spPr>
        </p:sp>
        <p:sp>
          <p:nvSpPr>
            <p:cNvPr id="4" name="TextBox 4"/>
            <p:cNvSpPr txBox="1"/>
            <p:nvPr/>
          </p:nvSpPr>
          <p:spPr>
            <a:xfrm>
              <a:off x="0" y="-47625"/>
              <a:ext cx="4816593" cy="638716"/>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00" y="783688"/>
            <a:ext cx="7578207" cy="1076325"/>
          </a:xfrm>
          <a:prstGeom prst="rect">
            <a:avLst/>
          </a:prstGeom>
        </p:spPr>
        <p:txBody>
          <a:bodyPr lIns="0" tIns="0" rIns="0" bIns="0" rtlCol="0" anchor="t">
            <a:spAutoFit/>
          </a:bodyPr>
          <a:lstStyle/>
          <a:p>
            <a:pPr marL="0" lvl="0" indent="0" algn="l">
              <a:lnSpc>
                <a:spcPts val="8490"/>
              </a:lnSpc>
              <a:spcBef>
                <a:spcPct val="0"/>
              </a:spcBef>
            </a:pPr>
            <a:r>
              <a:rPr lang="en-US" sz="7075" spc="254">
                <a:solidFill>
                  <a:srgbClr val="FFFBFB"/>
                </a:solidFill>
                <a:latin typeface="Montserrat Classic Bold"/>
                <a:ea typeface="Montserrat Classic Bold"/>
                <a:cs typeface="Montserrat Classic Bold"/>
                <a:sym typeface="Montserrat Classic Bold"/>
              </a:rPr>
              <a:t>Conclusion </a:t>
            </a:r>
          </a:p>
        </p:txBody>
      </p:sp>
      <p:sp>
        <p:nvSpPr>
          <p:cNvPr id="6" name="Freeform 6"/>
          <p:cNvSpPr/>
          <p:nvPr/>
        </p:nvSpPr>
        <p:spPr>
          <a:xfrm>
            <a:off x="10536578" y="-2882473"/>
            <a:ext cx="6976979" cy="4325727"/>
          </a:xfrm>
          <a:custGeom>
            <a:avLst/>
            <a:gdLst/>
            <a:ahLst/>
            <a:cxnLst/>
            <a:rect l="l" t="t" r="r" b="b"/>
            <a:pathLst>
              <a:path w="6976979" h="4325727">
                <a:moveTo>
                  <a:pt x="0" y="0"/>
                </a:moveTo>
                <a:lnTo>
                  <a:pt x="6976979" y="0"/>
                </a:lnTo>
                <a:lnTo>
                  <a:pt x="6976979" y="4325727"/>
                </a:lnTo>
                <a:lnTo>
                  <a:pt x="0" y="432572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7" name="Freeform 7"/>
          <p:cNvSpPr/>
          <p:nvPr/>
        </p:nvSpPr>
        <p:spPr>
          <a:xfrm>
            <a:off x="9506856" y="-1313003"/>
            <a:ext cx="5335676" cy="3308119"/>
          </a:xfrm>
          <a:custGeom>
            <a:avLst/>
            <a:gdLst/>
            <a:ahLst/>
            <a:cxnLst/>
            <a:rect l="l" t="t" r="r" b="b"/>
            <a:pathLst>
              <a:path w="5335676" h="3308119">
                <a:moveTo>
                  <a:pt x="0" y="0"/>
                </a:moveTo>
                <a:lnTo>
                  <a:pt x="5335676" y="0"/>
                </a:lnTo>
                <a:lnTo>
                  <a:pt x="5335676" y="3308119"/>
                </a:lnTo>
                <a:lnTo>
                  <a:pt x="0" y="330811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8" name="TextBox 8"/>
          <p:cNvSpPr txBox="1"/>
          <p:nvPr/>
        </p:nvSpPr>
        <p:spPr>
          <a:xfrm>
            <a:off x="695778" y="3539489"/>
            <a:ext cx="16563522" cy="6374131"/>
          </a:xfrm>
          <a:prstGeom prst="rect">
            <a:avLst/>
          </a:prstGeom>
        </p:spPr>
        <p:txBody>
          <a:bodyPr lIns="0" tIns="0" rIns="0" bIns="0" rtlCol="0" anchor="t">
            <a:spAutoFit/>
          </a:bodyPr>
          <a:lstStyle/>
          <a:p>
            <a:pPr marL="712462" lvl="1" indent="-356231" algn="just">
              <a:lnSpc>
                <a:spcPts val="4619"/>
              </a:lnSpc>
              <a:buFont typeface="Arial"/>
              <a:buChar char="•"/>
            </a:pPr>
            <a:r>
              <a:rPr lang="en-US" sz="3299">
                <a:solidFill>
                  <a:srgbClr val="000000"/>
                </a:solidFill>
                <a:latin typeface="Montserrat Classic"/>
                <a:ea typeface="Montserrat Classic"/>
                <a:cs typeface="Montserrat Classic"/>
                <a:sym typeface="Montserrat Classic"/>
              </a:rPr>
              <a:t>Successfully developed a model that accurately detects if a customer was frisked before entering a store using keypoint detection and angle calculation.</a:t>
            </a:r>
          </a:p>
          <a:p>
            <a:pPr algn="just">
              <a:lnSpc>
                <a:spcPts val="4619"/>
              </a:lnSpc>
            </a:pPr>
            <a:endParaRPr lang="en-US" sz="3299">
              <a:solidFill>
                <a:srgbClr val="000000"/>
              </a:solidFill>
              <a:latin typeface="Montserrat Classic"/>
              <a:ea typeface="Montserrat Classic"/>
              <a:cs typeface="Montserrat Classic"/>
              <a:sym typeface="Montserrat Classic"/>
            </a:endParaRPr>
          </a:p>
          <a:p>
            <a:pPr marL="712462" lvl="1" indent="-356231" algn="just">
              <a:lnSpc>
                <a:spcPts val="4619"/>
              </a:lnSpc>
              <a:buFont typeface="Arial"/>
              <a:buChar char="•"/>
            </a:pPr>
            <a:r>
              <a:rPr lang="en-US" sz="3299">
                <a:solidFill>
                  <a:srgbClr val="000000"/>
                </a:solidFill>
                <a:latin typeface="Montserrat Classic"/>
                <a:ea typeface="Montserrat Classic"/>
                <a:cs typeface="Montserrat Classic"/>
                <a:sym typeface="Montserrat Classic"/>
              </a:rPr>
              <a:t>Achieved high accuracy in identifying frisking events by integrating YOLOv8 for precise bounding box detection and Detectron2 for keypoint extraction.</a:t>
            </a:r>
          </a:p>
          <a:p>
            <a:pPr algn="just">
              <a:lnSpc>
                <a:spcPts val="4619"/>
              </a:lnSpc>
            </a:pPr>
            <a:endParaRPr lang="en-US" sz="3299">
              <a:solidFill>
                <a:srgbClr val="000000"/>
              </a:solidFill>
              <a:latin typeface="Montserrat Classic"/>
              <a:ea typeface="Montserrat Classic"/>
              <a:cs typeface="Montserrat Classic"/>
              <a:sym typeface="Montserrat Classic"/>
            </a:endParaRPr>
          </a:p>
          <a:p>
            <a:pPr marL="712462" lvl="1" indent="-356231" algn="just">
              <a:lnSpc>
                <a:spcPts val="4619"/>
              </a:lnSpc>
              <a:buFont typeface="Arial"/>
              <a:buChar char="•"/>
            </a:pPr>
            <a:r>
              <a:rPr lang="en-US" sz="3299">
                <a:solidFill>
                  <a:srgbClr val="000000"/>
                </a:solidFill>
                <a:latin typeface="Montserrat Classic"/>
                <a:ea typeface="Montserrat Classic"/>
                <a:cs typeface="Montserrat Classic"/>
                <a:sym typeface="Montserrat Classic"/>
              </a:rPr>
              <a:t>Enhanced security measures and ensured compliance with frisking protocols through automated monitoring, reducing the need for manual oversight</a:t>
            </a:r>
          </a:p>
          <a:p>
            <a:pPr algn="just">
              <a:lnSpc>
                <a:spcPts val="4619"/>
              </a:lnSpc>
            </a:pPr>
            <a:endParaRPr lang="en-US" sz="3299">
              <a:solidFill>
                <a:srgbClr val="000000"/>
              </a:solidFill>
              <a:latin typeface="Montserrat Classic"/>
              <a:ea typeface="Montserrat Classic"/>
              <a:cs typeface="Montserrat Classic"/>
              <a:sym typeface="Montserrat Class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907006" y="3314513"/>
            <a:ext cx="13014808" cy="2614240"/>
          </a:xfrm>
          <a:prstGeom prst="rect">
            <a:avLst/>
          </a:prstGeom>
        </p:spPr>
        <p:txBody>
          <a:bodyPr lIns="0" tIns="0" rIns="0" bIns="0" rtlCol="0" anchor="t">
            <a:spAutoFit/>
          </a:bodyPr>
          <a:lstStyle/>
          <a:p>
            <a:pPr marL="0" lvl="0" indent="0" algn="l">
              <a:lnSpc>
                <a:spcPts val="21412"/>
              </a:lnSpc>
              <a:spcBef>
                <a:spcPct val="0"/>
              </a:spcBef>
            </a:pPr>
            <a:r>
              <a:rPr lang="en-US" sz="15294">
                <a:solidFill>
                  <a:srgbClr val="051D40"/>
                </a:solidFill>
                <a:latin typeface="Open Sans Extra Bold"/>
                <a:ea typeface="Open Sans Extra Bold"/>
                <a:cs typeface="Open Sans Extra Bold"/>
                <a:sym typeface="Open Sans Extra Bold"/>
              </a:rPr>
              <a:t>THANK YOU!</a:t>
            </a:r>
          </a:p>
        </p:txBody>
      </p:sp>
      <p:grpSp>
        <p:nvGrpSpPr>
          <p:cNvPr id="3" name="Group 3"/>
          <p:cNvGrpSpPr/>
          <p:nvPr/>
        </p:nvGrpSpPr>
        <p:grpSpPr>
          <a:xfrm>
            <a:off x="12398912" y="0"/>
            <a:ext cx="5889088" cy="756959"/>
            <a:chOff x="0" y="0"/>
            <a:chExt cx="1551036" cy="199364"/>
          </a:xfrm>
        </p:grpSpPr>
        <p:sp>
          <p:nvSpPr>
            <p:cNvPr id="4" name="Freeform 4"/>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5" name="TextBox 5"/>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398912" y="9530041"/>
            <a:ext cx="5889088" cy="756959"/>
            <a:chOff x="0" y="0"/>
            <a:chExt cx="1551036" cy="199364"/>
          </a:xfrm>
        </p:grpSpPr>
        <p:sp>
          <p:nvSpPr>
            <p:cNvPr id="7" name="Freeform 7"/>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8" name="TextBox 8"/>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695</Words>
  <Application>Microsoft Office PowerPoint</Application>
  <PresentationFormat>Custom</PresentationFormat>
  <Paragraphs>48</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Arial</vt:lpstr>
      <vt:lpstr>Open Sans Extra Bold</vt:lpstr>
      <vt:lpstr>Montserrat Classic Bold</vt:lpstr>
      <vt:lpstr>Montserrat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dc:title>
  <cp:lastModifiedBy>Chitrak Aseri (Consultant)</cp:lastModifiedBy>
  <cp:revision>2</cp:revision>
  <dcterms:created xsi:type="dcterms:W3CDTF">2006-08-16T00:00:00Z</dcterms:created>
  <dcterms:modified xsi:type="dcterms:W3CDTF">2024-07-26T06:14:37Z</dcterms:modified>
  <dc:identifier>DAGMBCJnj8A</dc:identifier>
</cp:coreProperties>
</file>